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4"/>
  </p:notesMasterIdLst>
  <p:sldIdLst>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7" r:id="rId39"/>
    <p:sldId id="298" r:id="rId40"/>
    <p:sldId id="300" r:id="rId41"/>
    <p:sldId id="301" r:id="rId42"/>
    <p:sldId id="303" r:id="rId43"/>
    <p:sldId id="304" r:id="rId44"/>
    <p:sldId id="305" r:id="rId45"/>
    <p:sldId id="306" r:id="rId46"/>
    <p:sldId id="307" r:id="rId47"/>
    <p:sldId id="308" r:id="rId48"/>
    <p:sldId id="309" r:id="rId49"/>
    <p:sldId id="310" r:id="rId50"/>
    <p:sldId id="311" r:id="rId51"/>
    <p:sldId id="312" r:id="rId52"/>
    <p:sldId id="313"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snapToGrid="0">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53E997B-89B5-487E-8043-C98DC239AF9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DD8E7-37CD-47D8-B759-B220CAB7FBAD}" type="slidenum">
              <a:rPr lang="en-US"/>
              <a:pPr/>
              <a:t>19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4E6A8-B23B-4D9C-89C8-10D079EBA8A6}" type="slidenum">
              <a:rPr lang="en-US"/>
              <a:pPr/>
              <a:t>51</a:t>
            </a:fld>
            <a:endParaRPr lang="en-US"/>
          </a:p>
        </p:txBody>
      </p:sp>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p:txBody>
          <a:bodyPr/>
          <a:lstStyle/>
          <a:p>
            <a:r>
              <a:rPr lang="en-US"/>
              <a:t>Answer: B</a:t>
            </a:r>
          </a:p>
          <a:p>
            <a:r>
              <a:rPr lang="en-US"/>
              <a:t>Rationale: Arava can cause birth defects, and therefore strict birth control to women of childbearing age is necessary during therapy. Patients should be told to contact the health care provider immediately if pregnancy occurs while taking the drug.</a:t>
            </a: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2A3BE-18F1-43CB-9DE5-E35B6ACE3CE2}" type="slidenum">
              <a:rPr lang="en-US"/>
              <a:pPr/>
              <a:t>29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9C936-B221-41A1-9290-96E7BBBFB237}" type="slidenum">
              <a:rPr lang="en-US"/>
              <a:pPr/>
              <a:t>33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54F81-5BD1-48C5-9B1F-25DEEAF6A30E}" type="slidenum">
              <a:rPr lang="en-US"/>
              <a:pPr/>
              <a:t>41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A39AC-E886-475B-A8D3-394DDAA195CE}" type="slidenum">
              <a:rPr lang="en-US"/>
              <a:pPr/>
              <a:t>43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290B8-DBE2-4165-958E-481028C503CE}" type="slidenum">
              <a:rPr lang="en-US"/>
              <a:pPr/>
              <a:t>47</a:t>
            </a:fld>
            <a:endParaRPr lang="en-US"/>
          </a:p>
        </p:txBody>
      </p:sp>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p:txBody>
          <a:bodyPr/>
          <a:lstStyle/>
          <a:p>
            <a:r>
              <a:rPr lang="en-US"/>
              <a:t>Answer: C</a:t>
            </a:r>
          </a:p>
          <a:p>
            <a:r>
              <a:rPr lang="en-US"/>
              <a:t>Rationale: Most patients diagnosed with fibromyalgia syndrome are women between 30 and 50 years of age.</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2E989-497F-4169-AD74-F1A67391241E}" type="slidenum">
              <a:rPr lang="en-US"/>
              <a:pPr/>
              <a:t>48</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r>
              <a:rPr lang="en-US"/>
              <a:t>Answer: B</a:t>
            </a:r>
          </a:p>
          <a:p>
            <a:r>
              <a:rPr lang="en-US"/>
              <a:t>Rationale: Abdominal pain, low-grade fever, and persistent fatigue are symptoms characteristic of lupus erythematosus. Systemic sclerosis is characterized by esophagitis and ulcers rather than abdominal pain. Ankylosing spondylitis is characterized by iritis and joint pain. Polymyalgia rheumatica is characterized by aching of the shoulder and pelvic girdles.</a:t>
            </a: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A393F-5D11-46A3-8C6E-4856DC737586}" type="slidenum">
              <a:rPr lang="en-US"/>
              <a:pPr/>
              <a:t>49</a:t>
            </a:fld>
            <a:endParaRPr lang="en-US"/>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r>
              <a:rPr lang="en-US"/>
              <a:t>Answer: A</a:t>
            </a:r>
          </a:p>
          <a:p>
            <a:r>
              <a:rPr lang="en-US"/>
              <a:t>Rationale: Methotrexate (Rheumatrex), an immunosuppressive medication, in a low, once-a-week dosage (generally 25 mg or less per week), has become the mainstay of therapy for RA.</a:t>
            </a: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8AFDB-3C51-4A5B-8F2A-62CFA096BF84}" type="slidenum">
              <a:rPr lang="en-US"/>
              <a:pPr/>
              <a:t>50</a:t>
            </a:fld>
            <a:endParaRPr lang="en-US"/>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r>
              <a:rPr lang="en-US"/>
              <a:t>Answer: C</a:t>
            </a:r>
          </a:p>
          <a:p>
            <a:r>
              <a:rPr lang="en-US"/>
              <a:t>Rationale: Hydroxychloroquine (Plaquenil) is an antimalarial drug that helps decrease joint and muscle pain and often helps patients with early RA or other inflammatory autoimmune diseases such as SLE.</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5939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59396" name="Rectangle 4"/>
          <p:cNvSpPr>
            <a:spLocks noGrp="1" noChangeArrowheads="1"/>
          </p:cNvSpPr>
          <p:nvPr>
            <p:ph type="dt" sz="half" idx="2"/>
          </p:nvPr>
        </p:nvSpPr>
        <p:spPr/>
        <p:txBody>
          <a:bodyPr/>
          <a:lstStyle>
            <a:lvl1pPr>
              <a:defRPr/>
            </a:lvl1pPr>
          </a:lstStyle>
          <a:p>
            <a:endParaRPr lang="en-US"/>
          </a:p>
        </p:txBody>
      </p:sp>
      <p:sp>
        <p:nvSpPr>
          <p:cNvPr id="59397" name="Rectangle 5"/>
          <p:cNvSpPr>
            <a:spLocks noGrp="1" noChangeArrowheads="1"/>
          </p:cNvSpPr>
          <p:nvPr>
            <p:ph type="ftr" sz="quarter" idx="3"/>
          </p:nvPr>
        </p:nvSpPr>
        <p:spPr/>
        <p:txBody>
          <a:bodyPr/>
          <a:lstStyle>
            <a:lvl1pPr>
              <a:defRPr/>
            </a:lvl1pPr>
          </a:lstStyle>
          <a:p>
            <a:endParaRPr lang="en-US"/>
          </a:p>
        </p:txBody>
      </p:sp>
      <p:sp>
        <p:nvSpPr>
          <p:cNvPr id="59398" name="Rectangle 6"/>
          <p:cNvSpPr>
            <a:spLocks noGrp="1" noChangeArrowheads="1"/>
          </p:cNvSpPr>
          <p:nvPr>
            <p:ph type="sldNum" sz="quarter" idx="4"/>
          </p:nvPr>
        </p:nvSpPr>
        <p:spPr/>
        <p:txBody>
          <a:bodyPr/>
          <a:lstStyle>
            <a:lvl1pPr>
              <a:defRPr/>
            </a:lvl1pPr>
          </a:lstStyle>
          <a:p>
            <a:fld id="{8F0E4D88-63DB-4749-9E7B-EF1C2B130A9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3AF1E8-0C91-459E-B700-A9962CD269A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A83E6C-D343-4131-B805-FD260A43B0B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6656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6656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66565" name="Rectangle 5"/>
          <p:cNvSpPr>
            <a:spLocks noGrp="1" noChangeArrowheads="1"/>
          </p:cNvSpPr>
          <p:nvPr>
            <p:ph type="dt" sz="half" idx="2"/>
          </p:nvPr>
        </p:nvSpPr>
        <p:spPr/>
        <p:txBody>
          <a:bodyPr/>
          <a:lstStyle>
            <a:lvl1pPr>
              <a:defRPr/>
            </a:lvl1pPr>
          </a:lstStyle>
          <a:p>
            <a:endParaRPr lang="en-US"/>
          </a:p>
        </p:txBody>
      </p:sp>
      <p:sp>
        <p:nvSpPr>
          <p:cNvPr id="66566" name="Rectangle 6"/>
          <p:cNvSpPr>
            <a:spLocks noGrp="1" noChangeArrowheads="1"/>
          </p:cNvSpPr>
          <p:nvPr>
            <p:ph type="ftr" sz="quarter" idx="3"/>
          </p:nvPr>
        </p:nvSpPr>
        <p:spPr/>
        <p:txBody>
          <a:bodyPr/>
          <a:lstStyle>
            <a:lvl1pPr>
              <a:defRPr/>
            </a:lvl1pPr>
          </a:lstStyle>
          <a:p>
            <a:endParaRPr lang="en-US"/>
          </a:p>
        </p:txBody>
      </p:sp>
      <p:sp>
        <p:nvSpPr>
          <p:cNvPr id="66567" name="Rectangle 7"/>
          <p:cNvSpPr>
            <a:spLocks noGrp="1" noChangeArrowheads="1"/>
          </p:cNvSpPr>
          <p:nvPr>
            <p:ph type="sldNum" sz="quarter" idx="4"/>
          </p:nvPr>
        </p:nvSpPr>
        <p:spPr/>
        <p:txBody>
          <a:bodyPr/>
          <a:lstStyle>
            <a:lvl1pPr>
              <a:defRPr/>
            </a:lvl1pPr>
          </a:lstStyle>
          <a:p>
            <a:fld id="{C459E2F2-4607-4058-A436-CF2ABA44A77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B78FB9-7F1A-4824-B1BA-958007A7286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939946-E975-42FE-8C8C-05793D822EB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1D2A9D-BC14-4B5B-8091-1B4381ABFF8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7A89EF4-AE84-4984-A9A5-8B24EA3F587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CE24786-077B-4E10-8322-66230ED918B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CBF57C-4BE4-410D-8E93-D81B88BDEE2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C18518-DF19-4CA2-8FCA-8249BA0ECD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4604D2-F808-4C2E-BCD6-F44CD7D2B7D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41E532-5096-4999-A579-B043FA9E5F2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37F0DD-D8C8-48CF-A04D-70D291C67F1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B476A2-7A33-4B5B-B024-514CB4AE074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331979-075A-4240-92F9-F3162D22441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B3147A-5ED0-4D06-A026-ED7D1BEF6CB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7363837-7F23-499A-BF14-5AC0955AD73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1932C8-329F-4B0E-90FF-67A50B4D8C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1949098-B72A-47C5-A7DD-6A7DE975F9D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0E04CC-C354-48FF-B1D8-37D4D7CCE3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96871D-C514-49AA-9195-D5D60ABD856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47FF0CD-33A8-4CCA-9890-7AFD69AE04D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6553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554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554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554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40591D-0A81-41C4-9BC6-89F8C2D43BC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870448" y="2478024"/>
            <a:ext cx="3163824" cy="897001"/>
          </a:xfrm>
        </p:spPr>
        <p:txBody>
          <a:bodyPr/>
          <a:lstStyle/>
          <a:p>
            <a:r>
              <a:rPr lang="en-US" sz="4000" dirty="0"/>
              <a:t>Chapter 20</a:t>
            </a:r>
          </a:p>
        </p:txBody>
      </p:sp>
      <p:sp>
        <p:nvSpPr>
          <p:cNvPr id="2051" name="Rectangle 3"/>
          <p:cNvSpPr>
            <a:spLocks noGrp="1" noChangeArrowheads="1"/>
          </p:cNvSpPr>
          <p:nvPr>
            <p:ph type="subTitle" idx="1"/>
          </p:nvPr>
        </p:nvSpPr>
        <p:spPr>
          <a:xfrm>
            <a:off x="1709928" y="140208"/>
            <a:ext cx="7315200" cy="1752600"/>
          </a:xfrm>
        </p:spPr>
        <p:txBody>
          <a:bodyPr/>
          <a:lstStyle/>
          <a:p>
            <a:r>
              <a:rPr lang="en-US" sz="4000" dirty="0"/>
              <a:t>Care of Patients with Arthritis and Other Connective Tissue Diseases</a:t>
            </a:r>
          </a:p>
        </p:txBody>
      </p:sp>
      <p:sp>
        <p:nvSpPr>
          <p:cNvPr id="4" name="TextBox 3"/>
          <p:cNvSpPr txBox="1"/>
          <p:nvPr/>
        </p:nvSpPr>
        <p:spPr>
          <a:xfrm>
            <a:off x="2843784" y="5102352"/>
            <a:ext cx="3300984" cy="923330"/>
          </a:xfrm>
          <a:prstGeom prst="rect">
            <a:avLst/>
          </a:prstGeom>
          <a:noFill/>
        </p:spPr>
        <p:txBody>
          <a:bodyPr wrap="square" rtlCol="0">
            <a:spAutoFit/>
          </a:bodyPr>
          <a:lstStyle/>
          <a:p>
            <a:r>
              <a:rPr lang="en-US" dirty="0" smtClean="0"/>
              <a:t>Mrs. Kreisel MSN, RN</a:t>
            </a:r>
          </a:p>
          <a:p>
            <a:r>
              <a:rPr lang="en-US" dirty="0" smtClean="0"/>
              <a:t>NU130 Adult Health</a:t>
            </a:r>
          </a:p>
          <a:p>
            <a:r>
              <a:rPr lang="en-US" dirty="0" smtClean="0"/>
              <a:t>Summer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27632" y="457200"/>
            <a:ext cx="7360920" cy="649224"/>
          </a:xfrm>
        </p:spPr>
        <p:txBody>
          <a:bodyPr/>
          <a:lstStyle/>
          <a:p>
            <a:r>
              <a:rPr lang="en-US" dirty="0"/>
              <a:t>Chronic Pain: Nonsurgical Management</a:t>
            </a:r>
          </a:p>
        </p:txBody>
      </p:sp>
      <p:sp>
        <p:nvSpPr>
          <p:cNvPr id="61443" name="Rectangle 3"/>
          <p:cNvSpPr>
            <a:spLocks noGrp="1" noChangeArrowheads="1"/>
          </p:cNvSpPr>
          <p:nvPr>
            <p:ph type="body" idx="1"/>
          </p:nvPr>
        </p:nvSpPr>
        <p:spPr/>
        <p:txBody>
          <a:bodyPr/>
          <a:lstStyle/>
          <a:p>
            <a:pPr>
              <a:spcBef>
                <a:spcPct val="0"/>
              </a:spcBef>
            </a:pPr>
            <a:r>
              <a:rPr lang="en-US"/>
              <a:t>Analgesics</a:t>
            </a:r>
          </a:p>
          <a:p>
            <a:pPr>
              <a:spcBef>
                <a:spcPct val="0"/>
              </a:spcBef>
            </a:pPr>
            <a:r>
              <a:rPr lang="en-US"/>
              <a:t>Rest</a:t>
            </a:r>
          </a:p>
          <a:p>
            <a:pPr>
              <a:spcBef>
                <a:spcPct val="0"/>
              </a:spcBef>
            </a:pPr>
            <a:r>
              <a:rPr lang="en-US"/>
              <a:t>Positioning</a:t>
            </a:r>
          </a:p>
          <a:p>
            <a:pPr>
              <a:spcBef>
                <a:spcPct val="0"/>
              </a:spcBef>
            </a:pPr>
            <a:r>
              <a:rPr lang="en-US"/>
              <a:t>Thermal modalities</a:t>
            </a:r>
          </a:p>
          <a:p>
            <a:pPr>
              <a:spcBef>
                <a:spcPct val="0"/>
              </a:spcBef>
            </a:pPr>
            <a:r>
              <a:rPr lang="en-US"/>
              <a:t>Weight control</a:t>
            </a:r>
          </a:p>
          <a:p>
            <a:pPr>
              <a:spcBef>
                <a:spcPct val="0"/>
              </a:spcBef>
            </a:pPr>
            <a:r>
              <a:rPr lang="en-US"/>
              <a:t>Integrative therapies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64208" y="457200"/>
            <a:ext cx="7333488" cy="1066800"/>
          </a:xfrm>
        </p:spPr>
        <p:txBody>
          <a:bodyPr/>
          <a:lstStyle/>
          <a:p>
            <a:r>
              <a:rPr lang="en-US" dirty="0"/>
              <a:t>Chronic Pain: Surgical Management</a:t>
            </a:r>
          </a:p>
        </p:txBody>
      </p:sp>
      <p:sp>
        <p:nvSpPr>
          <p:cNvPr id="62467" name="Rectangle 3"/>
          <p:cNvSpPr>
            <a:spLocks noGrp="1" noChangeArrowheads="1"/>
          </p:cNvSpPr>
          <p:nvPr>
            <p:ph type="body" idx="1"/>
          </p:nvPr>
        </p:nvSpPr>
        <p:spPr/>
        <p:txBody>
          <a:bodyPr/>
          <a:lstStyle/>
          <a:p>
            <a:pPr>
              <a:spcBef>
                <a:spcPct val="0"/>
              </a:spcBef>
            </a:pPr>
            <a:r>
              <a:rPr lang="en-US"/>
              <a:t>Total joint arthroplasty (TJA)</a:t>
            </a:r>
          </a:p>
          <a:p>
            <a:pPr>
              <a:spcBef>
                <a:spcPct val="0"/>
              </a:spcBef>
            </a:pPr>
            <a:r>
              <a:rPr lang="en-US"/>
              <a:t>Total joint replacement (TJR)</a:t>
            </a:r>
          </a:p>
          <a:p>
            <a:pPr>
              <a:spcBef>
                <a:spcPct val="0"/>
              </a:spcBef>
            </a:pPr>
            <a:r>
              <a:rPr lang="en-US"/>
              <a:t>Arthroscopy</a:t>
            </a:r>
          </a:p>
          <a:p>
            <a:pPr>
              <a:spcBef>
                <a:spcPct val="0"/>
              </a:spcBef>
            </a:pPr>
            <a:r>
              <a:rPr lang="en-US"/>
              <a:t>Osteotomy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Total Hip Arthroplasty</a:t>
            </a:r>
          </a:p>
        </p:txBody>
      </p:sp>
      <p:sp>
        <p:nvSpPr>
          <p:cNvPr id="8195" name="Rectangle 3"/>
          <p:cNvSpPr>
            <a:spLocks noGrp="1" noChangeArrowheads="1"/>
          </p:cNvSpPr>
          <p:nvPr>
            <p:ph type="body" idx="1"/>
          </p:nvPr>
        </p:nvSpPr>
        <p:spPr/>
        <p:txBody>
          <a:bodyPr/>
          <a:lstStyle/>
          <a:p>
            <a:pPr>
              <a:spcBef>
                <a:spcPct val="0"/>
              </a:spcBef>
            </a:pPr>
            <a:r>
              <a:rPr lang="en-US" dirty="0"/>
              <a:t>Preoperative care</a:t>
            </a:r>
          </a:p>
          <a:p>
            <a:pPr>
              <a:spcBef>
                <a:spcPct val="0"/>
              </a:spcBef>
            </a:pPr>
            <a:r>
              <a:rPr lang="en-US" dirty="0"/>
              <a:t>Operative procedures</a:t>
            </a:r>
          </a:p>
          <a:p>
            <a:pPr>
              <a:spcBef>
                <a:spcPct val="0"/>
              </a:spcBef>
            </a:pPr>
            <a:r>
              <a:rPr lang="en-US" b="1" dirty="0">
                <a:solidFill>
                  <a:srgbClr val="FF0000"/>
                </a:solidFill>
              </a:rPr>
              <a:t>Postoperative care:</a:t>
            </a:r>
          </a:p>
          <a:p>
            <a:pPr lvl="1">
              <a:spcBef>
                <a:spcPct val="0"/>
              </a:spcBef>
            </a:pPr>
            <a:r>
              <a:rPr lang="en-US" b="1" dirty="0">
                <a:solidFill>
                  <a:srgbClr val="FF0000"/>
                </a:solidFill>
              </a:rPr>
              <a:t>Prevention of dislocation, infection, and </a:t>
            </a:r>
            <a:r>
              <a:rPr lang="en-US" b="1" dirty="0" smtClean="0">
                <a:solidFill>
                  <a:srgbClr val="FF0000"/>
                </a:solidFill>
              </a:rPr>
              <a:t>Deep vein </a:t>
            </a:r>
            <a:r>
              <a:rPr lang="en-US" b="1" dirty="0" err="1" smtClean="0">
                <a:solidFill>
                  <a:srgbClr val="FF0000"/>
                </a:solidFill>
              </a:rPr>
              <a:t>thromboembolic</a:t>
            </a:r>
            <a:r>
              <a:rPr lang="en-US" b="1" dirty="0" smtClean="0">
                <a:solidFill>
                  <a:srgbClr val="FF0000"/>
                </a:solidFill>
              </a:rPr>
              <a:t> </a:t>
            </a:r>
            <a:r>
              <a:rPr lang="en-US" b="1" dirty="0">
                <a:solidFill>
                  <a:srgbClr val="FF0000"/>
                </a:solidFill>
              </a:rPr>
              <a:t>complications</a:t>
            </a:r>
          </a:p>
          <a:p>
            <a:pPr lvl="1">
              <a:spcBef>
                <a:spcPct val="0"/>
              </a:spcBef>
            </a:pPr>
            <a:r>
              <a:rPr lang="en-US" b="1" dirty="0">
                <a:solidFill>
                  <a:srgbClr val="FF0000"/>
                </a:solidFill>
              </a:rPr>
              <a:t>Assessment of bleeding</a:t>
            </a:r>
          </a:p>
          <a:p>
            <a:pPr lvl="1">
              <a:spcBef>
                <a:spcPct val="0"/>
              </a:spcBef>
            </a:pPr>
            <a:r>
              <a:rPr lang="en-US" b="1" dirty="0">
                <a:solidFill>
                  <a:srgbClr val="FF0000"/>
                </a:solidFill>
              </a:rPr>
              <a:t>Management of anemia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09928" y="457200"/>
            <a:ext cx="7434072" cy="1066800"/>
          </a:xfrm>
        </p:spPr>
        <p:txBody>
          <a:bodyPr/>
          <a:lstStyle/>
          <a:p>
            <a:r>
              <a:rPr lang="en-US" dirty="0"/>
              <a:t>Hip Flexion After Total Hip Replacement</a:t>
            </a:r>
          </a:p>
        </p:txBody>
      </p:sp>
      <p:pic>
        <p:nvPicPr>
          <p:cNvPr id="63494" name="Picture 6" descr="020002"/>
          <p:cNvPicPr>
            <a:picLocks noChangeAspect="1" noChangeArrowheads="1"/>
          </p:cNvPicPr>
          <p:nvPr/>
        </p:nvPicPr>
        <p:blipFill>
          <a:blip r:embed="rId2" cstate="print"/>
          <a:srcRect/>
          <a:stretch>
            <a:fillRect/>
          </a:stretch>
        </p:blipFill>
        <p:spPr bwMode="auto">
          <a:xfrm>
            <a:off x="2368550" y="1701800"/>
            <a:ext cx="4406900" cy="4699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Prevention of Complications </a:t>
            </a:r>
          </a:p>
        </p:txBody>
      </p:sp>
      <p:sp>
        <p:nvSpPr>
          <p:cNvPr id="64515" name="Rectangle 3"/>
          <p:cNvSpPr>
            <a:spLocks noGrp="1" noChangeArrowheads="1"/>
          </p:cNvSpPr>
          <p:nvPr>
            <p:ph type="body" idx="1"/>
          </p:nvPr>
        </p:nvSpPr>
        <p:spPr/>
        <p:txBody>
          <a:bodyPr/>
          <a:lstStyle/>
          <a:p>
            <a:pPr>
              <a:spcBef>
                <a:spcPct val="0"/>
              </a:spcBef>
            </a:pPr>
            <a:r>
              <a:rPr lang="en-US"/>
              <a:t>Assessment for neurovascular compromise</a:t>
            </a:r>
          </a:p>
          <a:p>
            <a:pPr>
              <a:spcBef>
                <a:spcPct val="0"/>
              </a:spcBef>
            </a:pPr>
            <a:r>
              <a:rPr lang="en-US"/>
              <a:t>Management of pain</a:t>
            </a:r>
          </a:p>
          <a:p>
            <a:pPr>
              <a:spcBef>
                <a:spcPct val="0"/>
              </a:spcBef>
            </a:pPr>
            <a:r>
              <a:rPr lang="en-US"/>
              <a:t>Progression of activity</a:t>
            </a:r>
          </a:p>
          <a:p>
            <a:pPr>
              <a:spcBef>
                <a:spcPct val="0"/>
              </a:spcBef>
            </a:pPr>
            <a:r>
              <a:rPr lang="en-US"/>
              <a:t>Promotion of self-care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Total Knee Arthroplasty</a:t>
            </a:r>
          </a:p>
        </p:txBody>
      </p:sp>
      <p:sp>
        <p:nvSpPr>
          <p:cNvPr id="65539" name="Rectangle 3"/>
          <p:cNvSpPr>
            <a:spLocks noGrp="1" noChangeArrowheads="1"/>
          </p:cNvSpPr>
          <p:nvPr>
            <p:ph type="body" idx="1"/>
          </p:nvPr>
        </p:nvSpPr>
        <p:spPr/>
        <p:txBody>
          <a:bodyPr/>
          <a:lstStyle/>
          <a:p>
            <a:pPr>
              <a:spcBef>
                <a:spcPct val="0"/>
              </a:spcBef>
            </a:pPr>
            <a:r>
              <a:rPr lang="en-US"/>
              <a:t>Preoperative care</a:t>
            </a:r>
          </a:p>
          <a:p>
            <a:pPr>
              <a:spcBef>
                <a:spcPct val="0"/>
              </a:spcBef>
            </a:pPr>
            <a:r>
              <a:rPr lang="en-US"/>
              <a:t>Operative procedures</a:t>
            </a:r>
          </a:p>
          <a:p>
            <a:pPr>
              <a:spcBef>
                <a:spcPct val="0"/>
              </a:spcBef>
            </a:pPr>
            <a:r>
              <a:rPr lang="en-US"/>
              <a:t>Postoperative care:</a:t>
            </a:r>
          </a:p>
          <a:p>
            <a:pPr lvl="1">
              <a:spcBef>
                <a:spcPct val="0"/>
              </a:spcBef>
            </a:pPr>
            <a:r>
              <a:rPr lang="en-US"/>
              <a:t>Continuous passive motion machine</a:t>
            </a:r>
          </a:p>
          <a:p>
            <a:pPr lvl="1">
              <a:spcBef>
                <a:spcPct val="0"/>
              </a:spcBef>
            </a:pPr>
            <a:r>
              <a:rPr lang="en-US"/>
              <a:t>Hot/ice device</a:t>
            </a:r>
          </a:p>
          <a:p>
            <a:pPr lvl="1">
              <a:spcBef>
                <a:spcPct val="0"/>
              </a:spcBef>
            </a:pPr>
            <a:r>
              <a:rPr lang="en-US"/>
              <a:t>Pain management</a:t>
            </a:r>
          </a:p>
          <a:p>
            <a:pPr lvl="1">
              <a:spcBef>
                <a:spcPct val="0"/>
              </a:spcBef>
            </a:pPr>
            <a:r>
              <a:rPr lang="en-US"/>
              <a:t>Neurovascular assessment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Continuous Passive Motion Machine</a:t>
            </a:r>
          </a:p>
        </p:txBody>
      </p:sp>
      <p:pic>
        <p:nvPicPr>
          <p:cNvPr id="66566" name="Picture 6" descr="020003"/>
          <p:cNvPicPr>
            <a:picLocks noChangeAspect="1" noChangeArrowheads="1"/>
          </p:cNvPicPr>
          <p:nvPr/>
        </p:nvPicPr>
        <p:blipFill>
          <a:blip r:embed="rId2" cstate="print"/>
          <a:srcRect/>
          <a:stretch>
            <a:fillRect/>
          </a:stretch>
        </p:blipFill>
        <p:spPr bwMode="auto">
          <a:xfrm>
            <a:off x="2767584" y="1794383"/>
            <a:ext cx="6096000" cy="45180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49424" y="457200"/>
            <a:ext cx="5980176" cy="1066800"/>
          </a:xfrm>
        </p:spPr>
        <p:txBody>
          <a:bodyPr/>
          <a:lstStyle/>
          <a:p>
            <a:r>
              <a:rPr lang="en-US" dirty="0"/>
              <a:t>Other Joint </a:t>
            </a:r>
            <a:r>
              <a:rPr lang="en-US" dirty="0" err="1"/>
              <a:t>Arthroplasties</a:t>
            </a:r>
            <a:endParaRPr lang="en-US" dirty="0"/>
          </a:p>
        </p:txBody>
      </p:sp>
      <p:sp>
        <p:nvSpPr>
          <p:cNvPr id="67587" name="Rectangle 3"/>
          <p:cNvSpPr>
            <a:spLocks noGrp="1" noChangeArrowheads="1"/>
          </p:cNvSpPr>
          <p:nvPr>
            <p:ph type="body" idx="1"/>
          </p:nvPr>
        </p:nvSpPr>
        <p:spPr/>
        <p:txBody>
          <a:bodyPr/>
          <a:lstStyle/>
          <a:p>
            <a:pPr>
              <a:spcBef>
                <a:spcPct val="0"/>
              </a:spcBef>
            </a:pPr>
            <a:r>
              <a:rPr lang="en-US"/>
              <a:t>Total shoulder arthroplasty</a:t>
            </a:r>
          </a:p>
          <a:p>
            <a:pPr>
              <a:spcBef>
                <a:spcPct val="0"/>
              </a:spcBef>
            </a:pPr>
            <a:r>
              <a:rPr lang="en-US"/>
              <a:t>Total elbow arthroplasty</a:t>
            </a:r>
          </a:p>
          <a:p>
            <a:pPr>
              <a:spcBef>
                <a:spcPct val="0"/>
              </a:spcBef>
            </a:pPr>
            <a:r>
              <a:rPr lang="en-US"/>
              <a:t>Phalangeal joint, metacarpal, or metatarsal arthroplasty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OA</a:t>
            </a:r>
            <a:r>
              <a:rPr lang="en-US">
                <a:cs typeface="Arial" charset="0"/>
              </a:rPr>
              <a:t>—</a:t>
            </a:r>
            <a:r>
              <a:rPr lang="en-US"/>
              <a:t>Community-Based Care</a:t>
            </a:r>
          </a:p>
        </p:txBody>
      </p:sp>
      <p:sp>
        <p:nvSpPr>
          <p:cNvPr id="68611" name="Rectangle 3"/>
          <p:cNvSpPr>
            <a:spLocks noGrp="1" noChangeArrowheads="1"/>
          </p:cNvSpPr>
          <p:nvPr>
            <p:ph type="body" idx="1"/>
          </p:nvPr>
        </p:nvSpPr>
        <p:spPr/>
        <p:txBody>
          <a:bodyPr/>
          <a:lstStyle/>
          <a:p>
            <a:pPr>
              <a:spcBef>
                <a:spcPct val="0"/>
              </a:spcBef>
            </a:pPr>
            <a:r>
              <a:rPr lang="en-US"/>
              <a:t>Home care management</a:t>
            </a:r>
          </a:p>
          <a:p>
            <a:pPr>
              <a:spcBef>
                <a:spcPct val="0"/>
              </a:spcBef>
            </a:pPr>
            <a:r>
              <a:rPr lang="en-US"/>
              <a:t>Health teaching</a:t>
            </a:r>
          </a:p>
          <a:p>
            <a:pPr>
              <a:spcBef>
                <a:spcPct val="0"/>
              </a:spcBef>
            </a:pPr>
            <a:r>
              <a:rPr lang="en-US"/>
              <a:t>Health care resources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Rheumatoid Arthritis</a:t>
            </a:r>
          </a:p>
        </p:txBody>
      </p:sp>
      <p:sp>
        <p:nvSpPr>
          <p:cNvPr id="11267" name="Rectangle 3"/>
          <p:cNvSpPr>
            <a:spLocks noGrp="1" noChangeArrowheads="1"/>
          </p:cNvSpPr>
          <p:nvPr>
            <p:ph type="body" idx="1"/>
          </p:nvPr>
        </p:nvSpPr>
        <p:spPr/>
        <p:txBody>
          <a:bodyPr/>
          <a:lstStyle/>
          <a:p>
            <a:pPr>
              <a:spcBef>
                <a:spcPct val="0"/>
              </a:spcBef>
            </a:pPr>
            <a:r>
              <a:rPr lang="en-US" sz="2400"/>
              <a:t>One of the most common connective tissue diseases and the most destructive to the joints</a:t>
            </a:r>
          </a:p>
          <a:p>
            <a:pPr>
              <a:spcBef>
                <a:spcPct val="0"/>
              </a:spcBef>
            </a:pPr>
            <a:r>
              <a:rPr lang="en-US" sz="2400"/>
              <a:t>Chronic, progressive, systemic inflammatory autoimmune disease affecting primarily the synovial joints</a:t>
            </a:r>
          </a:p>
          <a:p>
            <a:pPr>
              <a:spcBef>
                <a:spcPct val="0"/>
              </a:spcBef>
            </a:pPr>
            <a:r>
              <a:rPr lang="en-US" sz="2400"/>
              <a:t>Autoantibodies (rheumatoid factors) formed that attack healthy tissue, especially synovium, causing inflammation</a:t>
            </a:r>
          </a:p>
          <a:p>
            <a:pPr>
              <a:spcBef>
                <a:spcPct val="0"/>
              </a:spcBef>
            </a:pPr>
            <a:r>
              <a:rPr lang="en-US" sz="2400"/>
              <a:t>Affects synovial tissue of any organ or body system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Rheumatology </a:t>
            </a:r>
          </a:p>
        </p:txBody>
      </p:sp>
      <p:sp>
        <p:nvSpPr>
          <p:cNvPr id="3075" name="Rectangle 3"/>
          <p:cNvSpPr>
            <a:spLocks noGrp="1" noChangeArrowheads="1"/>
          </p:cNvSpPr>
          <p:nvPr>
            <p:ph type="body" idx="1"/>
          </p:nvPr>
        </p:nvSpPr>
        <p:spPr/>
        <p:txBody>
          <a:bodyPr/>
          <a:lstStyle/>
          <a:p>
            <a:pPr>
              <a:spcBef>
                <a:spcPct val="0"/>
              </a:spcBef>
            </a:pPr>
            <a:r>
              <a:rPr lang="en-US"/>
              <a:t>Connective tissue disease (CTD) is a major focus of rheumatology.</a:t>
            </a:r>
          </a:p>
          <a:p>
            <a:pPr>
              <a:spcBef>
                <a:spcPct val="0"/>
              </a:spcBef>
            </a:pPr>
            <a:r>
              <a:rPr lang="en-US"/>
              <a:t>Rheumatic disease is any disease or condition involving the musculoskeletal system.</a:t>
            </a:r>
          </a:p>
          <a:p>
            <a:pPr>
              <a:spcBef>
                <a:spcPct val="0"/>
              </a:spcBef>
            </a:pPr>
            <a:r>
              <a:rPr lang="en-US"/>
              <a:t>Arthritis means inflammation of one or more joints.</a:t>
            </a:r>
          </a:p>
          <a:p>
            <a:pPr algn="r">
              <a:buFont typeface="Wingdings 2" pitchFamily="18" charset="2"/>
              <a:buNone/>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105655" y="274638"/>
            <a:ext cx="4914519" cy="594042"/>
          </a:xfrm>
        </p:spPr>
        <p:txBody>
          <a:bodyPr/>
          <a:lstStyle/>
          <a:p>
            <a:r>
              <a:rPr lang="en-US" dirty="0"/>
              <a:t>RA Pathology</a:t>
            </a:r>
          </a:p>
        </p:txBody>
      </p:sp>
      <p:pic>
        <p:nvPicPr>
          <p:cNvPr id="69638" name="Picture 6" descr="20slide20"/>
          <p:cNvPicPr>
            <a:picLocks noChangeAspect="1" noChangeArrowheads="1"/>
          </p:cNvPicPr>
          <p:nvPr/>
        </p:nvPicPr>
        <p:blipFill>
          <a:blip r:embed="rId2" cstate="print"/>
          <a:srcRect/>
          <a:stretch>
            <a:fillRect/>
          </a:stretch>
        </p:blipFill>
        <p:spPr bwMode="auto">
          <a:xfrm>
            <a:off x="3182112" y="1207008"/>
            <a:ext cx="5486400" cy="565099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457200"/>
            <a:ext cx="7315200" cy="1066800"/>
          </a:xfrm>
        </p:spPr>
        <p:txBody>
          <a:bodyPr/>
          <a:lstStyle/>
          <a:p>
            <a:r>
              <a:rPr lang="en-US"/>
              <a:t>RA</a:t>
            </a:r>
            <a:r>
              <a:rPr lang="en-US">
                <a:cs typeface="Arial" charset="0"/>
              </a:rPr>
              <a:t>—</a:t>
            </a:r>
            <a:r>
              <a:rPr lang="en-US"/>
              <a:t>Collaborative Management</a:t>
            </a:r>
          </a:p>
        </p:txBody>
      </p:sp>
      <p:sp>
        <p:nvSpPr>
          <p:cNvPr id="12291" name="Rectangle 3"/>
          <p:cNvSpPr>
            <a:spLocks noGrp="1" noChangeArrowheads="1"/>
          </p:cNvSpPr>
          <p:nvPr>
            <p:ph type="body" idx="1"/>
          </p:nvPr>
        </p:nvSpPr>
        <p:spPr/>
        <p:txBody>
          <a:bodyPr/>
          <a:lstStyle/>
          <a:p>
            <a:pPr>
              <a:spcBef>
                <a:spcPct val="0"/>
              </a:spcBef>
            </a:pPr>
            <a:r>
              <a:rPr lang="en-US"/>
              <a:t>Assessment</a:t>
            </a:r>
          </a:p>
          <a:p>
            <a:pPr>
              <a:spcBef>
                <a:spcPct val="0"/>
              </a:spcBef>
            </a:pPr>
            <a:r>
              <a:rPr lang="en-US"/>
              <a:t>Physical assessment and clinical manifestations:</a:t>
            </a:r>
          </a:p>
          <a:p>
            <a:pPr lvl="1">
              <a:spcBef>
                <a:spcPct val="0"/>
              </a:spcBef>
            </a:pPr>
            <a:r>
              <a:rPr lang="en-US"/>
              <a:t>Early disease manifestations</a:t>
            </a:r>
            <a:r>
              <a:rPr lang="en-US">
                <a:cs typeface="Arial" charset="0"/>
              </a:rPr>
              <a:t>—j</a:t>
            </a:r>
            <a:r>
              <a:rPr lang="en-US"/>
              <a:t>oint stiffness, swelling, pain, fatigue, and generalized weakness and morning stiffness</a:t>
            </a:r>
          </a:p>
          <a:p>
            <a:pPr lvl="1">
              <a:spcBef>
                <a:spcPct val="0"/>
              </a:spcBef>
            </a:pPr>
            <a:r>
              <a:rPr lang="en-US"/>
              <a:t>Late disease manifestations</a:t>
            </a:r>
            <a:r>
              <a:rPr lang="en-US">
                <a:cs typeface="Arial" charset="0"/>
              </a:rPr>
              <a:t>—a</a:t>
            </a:r>
            <a:r>
              <a:rPr lang="en-US"/>
              <a:t>s the disease worsens, the joints become progressively inflamed and quite painful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RA Joint Involvement</a:t>
            </a:r>
          </a:p>
        </p:txBody>
      </p:sp>
      <p:pic>
        <p:nvPicPr>
          <p:cNvPr id="70662" name="Picture 6" descr="020004"/>
          <p:cNvPicPr>
            <a:picLocks noChangeAspect="1" noChangeArrowheads="1"/>
          </p:cNvPicPr>
          <p:nvPr/>
        </p:nvPicPr>
        <p:blipFill>
          <a:blip r:embed="rId2" cstate="print"/>
          <a:srcRect/>
          <a:stretch>
            <a:fillRect/>
          </a:stretch>
        </p:blipFill>
        <p:spPr bwMode="auto">
          <a:xfrm>
            <a:off x="3211576" y="1978152"/>
            <a:ext cx="5537200" cy="41179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RA Systemic Complications</a:t>
            </a:r>
          </a:p>
        </p:txBody>
      </p:sp>
      <p:sp>
        <p:nvSpPr>
          <p:cNvPr id="71683" name="Rectangle 3"/>
          <p:cNvSpPr>
            <a:spLocks noGrp="1" noChangeArrowheads="1"/>
          </p:cNvSpPr>
          <p:nvPr>
            <p:ph type="body" idx="1"/>
          </p:nvPr>
        </p:nvSpPr>
        <p:spPr/>
        <p:txBody>
          <a:bodyPr/>
          <a:lstStyle/>
          <a:p>
            <a:pPr>
              <a:spcBef>
                <a:spcPct val="0"/>
              </a:spcBef>
            </a:pPr>
            <a:r>
              <a:rPr lang="en-US" dirty="0"/>
              <a:t>Weight loss, fever, and extreme fatigue</a:t>
            </a:r>
          </a:p>
          <a:p>
            <a:pPr>
              <a:spcBef>
                <a:spcPct val="0"/>
              </a:spcBef>
            </a:pPr>
            <a:r>
              <a:rPr lang="en-US" dirty="0"/>
              <a:t>Exacerbations</a:t>
            </a:r>
          </a:p>
          <a:p>
            <a:pPr>
              <a:spcBef>
                <a:spcPct val="0"/>
              </a:spcBef>
            </a:pPr>
            <a:r>
              <a:rPr lang="en-US" dirty="0"/>
              <a:t>Subcutaneous nodules</a:t>
            </a:r>
          </a:p>
          <a:p>
            <a:pPr>
              <a:spcBef>
                <a:spcPct val="0"/>
              </a:spcBef>
            </a:pPr>
            <a:r>
              <a:rPr lang="en-US" dirty="0"/>
              <a:t>Pulmonary complications</a:t>
            </a:r>
          </a:p>
          <a:p>
            <a:pPr>
              <a:spcBef>
                <a:spcPct val="0"/>
              </a:spcBef>
            </a:pPr>
            <a:r>
              <a:rPr lang="en-US" dirty="0" err="1" smtClean="0"/>
              <a:t>Vasculitis</a:t>
            </a:r>
            <a:r>
              <a:rPr lang="en-US" dirty="0" smtClean="0"/>
              <a:t> (inflammation of the vascular system</a:t>
            </a:r>
            <a:endParaRPr lang="en-US" dirty="0"/>
          </a:p>
          <a:p>
            <a:pPr>
              <a:spcBef>
                <a:spcPct val="0"/>
              </a:spcBef>
            </a:pPr>
            <a:r>
              <a:rPr lang="en-US" dirty="0" err="1" smtClean="0"/>
              <a:t>Periungual</a:t>
            </a:r>
            <a:r>
              <a:rPr lang="en-US" dirty="0" smtClean="0"/>
              <a:t> (around the nail) </a:t>
            </a:r>
            <a:r>
              <a:rPr lang="en-US" dirty="0"/>
              <a:t>lesions</a:t>
            </a:r>
          </a:p>
          <a:p>
            <a:pPr>
              <a:spcBef>
                <a:spcPct val="0"/>
              </a:spcBef>
            </a:pPr>
            <a:r>
              <a:rPr lang="en-US" dirty="0" err="1" smtClean="0"/>
              <a:t>Paresthesias</a:t>
            </a:r>
            <a:r>
              <a:rPr lang="en-US" dirty="0" smtClean="0"/>
              <a:t> (numbness &amp; tingling) </a:t>
            </a:r>
            <a:endParaRPr lang="en-US" dirty="0"/>
          </a:p>
          <a:p>
            <a:pPr>
              <a:spcBef>
                <a:spcPct val="0"/>
              </a:spcBef>
            </a:pPr>
            <a:r>
              <a:rPr lang="en-US" dirty="0"/>
              <a:t>Cardiac complications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RA</a:t>
            </a:r>
            <a:r>
              <a:rPr lang="en-US">
                <a:cs typeface="Arial" charset="0"/>
              </a:rPr>
              <a:t>—</a:t>
            </a:r>
            <a:r>
              <a:rPr lang="en-US"/>
              <a:t>Associated Syndromes</a:t>
            </a:r>
          </a:p>
        </p:txBody>
      </p:sp>
      <p:sp>
        <p:nvSpPr>
          <p:cNvPr id="72707" name="Rectangle 3"/>
          <p:cNvSpPr>
            <a:spLocks noGrp="1" noChangeArrowheads="1"/>
          </p:cNvSpPr>
          <p:nvPr>
            <p:ph type="body" idx="1"/>
          </p:nvPr>
        </p:nvSpPr>
        <p:spPr/>
        <p:txBody>
          <a:bodyPr/>
          <a:lstStyle/>
          <a:p>
            <a:pPr>
              <a:spcBef>
                <a:spcPct val="0"/>
              </a:spcBef>
            </a:pPr>
            <a:r>
              <a:rPr lang="en-US" dirty="0" err="1"/>
              <a:t>Sj</a:t>
            </a:r>
            <a:r>
              <a:rPr lang="en-US" dirty="0" err="1">
                <a:cs typeface="Arial" charset="0"/>
              </a:rPr>
              <a:t>ö</a:t>
            </a:r>
            <a:r>
              <a:rPr lang="en-US" dirty="0" err="1"/>
              <a:t>gren’s</a:t>
            </a:r>
            <a:r>
              <a:rPr lang="en-US" dirty="0"/>
              <a:t> </a:t>
            </a:r>
            <a:r>
              <a:rPr lang="en-US" dirty="0" smtClean="0"/>
              <a:t>syndrome (post menopausal women, thought to be an immunological disorder) </a:t>
            </a:r>
            <a:endParaRPr lang="en-US" dirty="0"/>
          </a:p>
          <a:p>
            <a:pPr>
              <a:spcBef>
                <a:spcPct val="0"/>
              </a:spcBef>
            </a:pPr>
            <a:r>
              <a:rPr lang="en-US" dirty="0" err="1"/>
              <a:t>Felty’s</a:t>
            </a:r>
            <a:r>
              <a:rPr lang="en-US" dirty="0"/>
              <a:t> </a:t>
            </a:r>
            <a:r>
              <a:rPr lang="en-US" dirty="0" smtClean="0"/>
              <a:t>syndrome (Chronic RA associated with </a:t>
            </a:r>
            <a:r>
              <a:rPr lang="en-US" dirty="0" err="1" smtClean="0"/>
              <a:t>splenomegaly</a:t>
            </a:r>
            <a:r>
              <a:rPr lang="en-US" dirty="0" smtClean="0"/>
              <a:t>, </a:t>
            </a:r>
            <a:r>
              <a:rPr lang="en-US" dirty="0" err="1" smtClean="0"/>
              <a:t>neutropenia</a:t>
            </a:r>
            <a:r>
              <a:rPr lang="en-US" dirty="0" smtClean="0"/>
              <a:t>, and other blood disorders)</a:t>
            </a:r>
            <a:endParaRPr lang="en-US" dirty="0"/>
          </a:p>
          <a:p>
            <a:pPr>
              <a:spcBef>
                <a:spcPct val="0"/>
              </a:spcBef>
            </a:pPr>
            <a:r>
              <a:rPr lang="en-US" dirty="0" err="1"/>
              <a:t>Caplan’s</a:t>
            </a:r>
            <a:r>
              <a:rPr lang="en-US" dirty="0"/>
              <a:t> </a:t>
            </a:r>
            <a:r>
              <a:rPr lang="en-US" dirty="0" smtClean="0"/>
              <a:t>syndrome (RA with progressive fibrosis of the lung found in coal miners)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RA</a:t>
            </a:r>
            <a:r>
              <a:rPr lang="en-US">
                <a:cs typeface="Arial" charset="0"/>
              </a:rPr>
              <a:t>—</a:t>
            </a:r>
            <a:r>
              <a:rPr lang="en-US"/>
              <a:t>Assessments</a:t>
            </a:r>
          </a:p>
        </p:txBody>
      </p:sp>
      <p:sp>
        <p:nvSpPr>
          <p:cNvPr id="13315" name="Rectangle 3"/>
          <p:cNvSpPr>
            <a:spLocks noGrp="1" noChangeArrowheads="1"/>
          </p:cNvSpPr>
          <p:nvPr>
            <p:ph type="body" idx="1"/>
          </p:nvPr>
        </p:nvSpPr>
        <p:spPr/>
        <p:txBody>
          <a:bodyPr/>
          <a:lstStyle/>
          <a:p>
            <a:pPr>
              <a:spcBef>
                <a:spcPct val="0"/>
              </a:spcBef>
            </a:pPr>
            <a:r>
              <a:rPr lang="en-US"/>
              <a:t>Psychosocial assessment</a:t>
            </a:r>
          </a:p>
          <a:p>
            <a:pPr>
              <a:spcBef>
                <a:spcPct val="0"/>
              </a:spcBef>
            </a:pPr>
            <a:r>
              <a:rPr lang="en-US"/>
              <a:t>Laboratory assessment</a:t>
            </a:r>
            <a:r>
              <a:rPr lang="en-US">
                <a:cs typeface="Arial" charset="0"/>
              </a:rPr>
              <a:t>—</a:t>
            </a:r>
            <a:r>
              <a:rPr lang="en-US"/>
              <a:t>rheumatoid factor, antinuclear antibody titer, erythrocyte sedimentation rate, serum complement, serum protein electrophoresis, serum immunoglobulins</a:t>
            </a:r>
          </a:p>
          <a:p>
            <a:pPr>
              <a:spcBef>
                <a:spcPct val="0"/>
              </a:spcBef>
            </a:pPr>
            <a:r>
              <a:rPr lang="en-US"/>
              <a:t>Other diagnostic assessments</a:t>
            </a:r>
            <a:r>
              <a:rPr lang="en-US">
                <a:cs typeface="Arial" charset="0"/>
              </a:rPr>
              <a:t>—x</a:t>
            </a:r>
            <a:r>
              <a:rPr lang="en-US"/>
              <a:t>-ray, CT, arthrocentesis, bone scan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RA</a:t>
            </a:r>
            <a:r>
              <a:rPr lang="en-US">
                <a:cs typeface="Arial" charset="0"/>
              </a:rPr>
              <a:t>—</a:t>
            </a:r>
            <a:r>
              <a:rPr lang="en-US"/>
              <a:t>Drug Therapy</a:t>
            </a:r>
          </a:p>
        </p:txBody>
      </p:sp>
      <p:sp>
        <p:nvSpPr>
          <p:cNvPr id="74755" name="Rectangle 3"/>
          <p:cNvSpPr>
            <a:spLocks noGrp="1" noChangeArrowheads="1"/>
          </p:cNvSpPr>
          <p:nvPr>
            <p:ph type="body" idx="1"/>
          </p:nvPr>
        </p:nvSpPr>
        <p:spPr/>
        <p:txBody>
          <a:bodyPr/>
          <a:lstStyle/>
          <a:p>
            <a:pPr>
              <a:spcBef>
                <a:spcPct val="0"/>
              </a:spcBef>
            </a:pPr>
            <a:r>
              <a:rPr lang="en-US"/>
              <a:t>Disease-modifying antirheumatic drugs</a:t>
            </a:r>
          </a:p>
          <a:p>
            <a:pPr>
              <a:spcBef>
                <a:spcPct val="0"/>
              </a:spcBef>
            </a:pPr>
            <a:r>
              <a:rPr lang="en-US"/>
              <a:t>NSAIDs</a:t>
            </a:r>
          </a:p>
          <a:p>
            <a:pPr>
              <a:spcBef>
                <a:spcPct val="0"/>
              </a:spcBef>
            </a:pPr>
            <a:r>
              <a:rPr lang="en-US"/>
              <a:t>Biologic response modifiers</a:t>
            </a:r>
          </a:p>
          <a:p>
            <a:pPr>
              <a:spcBef>
                <a:spcPct val="0"/>
              </a:spcBef>
            </a:pPr>
            <a:r>
              <a:rPr lang="en-US"/>
              <a:t>Other drugs:</a:t>
            </a:r>
          </a:p>
          <a:p>
            <a:pPr lvl="1">
              <a:spcBef>
                <a:spcPct val="0"/>
              </a:spcBef>
            </a:pPr>
            <a:r>
              <a:rPr lang="en-US"/>
              <a:t>Glucocorticoids</a:t>
            </a:r>
          </a:p>
          <a:p>
            <a:pPr lvl="1">
              <a:spcBef>
                <a:spcPct val="0"/>
              </a:spcBef>
            </a:pPr>
            <a:r>
              <a:rPr lang="en-US"/>
              <a:t>Immunosuppressive agents</a:t>
            </a:r>
          </a:p>
          <a:p>
            <a:pPr lvl="1">
              <a:spcBef>
                <a:spcPct val="0"/>
              </a:spcBef>
            </a:pPr>
            <a:r>
              <a:rPr lang="en-US"/>
              <a:t>Gold therapy</a:t>
            </a:r>
          </a:p>
          <a:p>
            <a:pPr lvl="1">
              <a:spcBef>
                <a:spcPct val="0"/>
              </a:spcBef>
            </a:pPr>
            <a:r>
              <a:rPr lang="en-US"/>
              <a:t>Analgesic drugs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4400" y="457200"/>
            <a:ext cx="7315200" cy="1066800"/>
          </a:xfrm>
        </p:spPr>
        <p:txBody>
          <a:bodyPr/>
          <a:lstStyle/>
          <a:p>
            <a:r>
              <a:rPr lang="en-US"/>
              <a:t>RA</a:t>
            </a:r>
            <a:r>
              <a:rPr lang="en-US">
                <a:cs typeface="Arial" charset="0"/>
              </a:rPr>
              <a:t>—</a:t>
            </a:r>
            <a:r>
              <a:rPr lang="en-US"/>
              <a:t>Nonpharmacologic Interventions</a:t>
            </a:r>
          </a:p>
        </p:txBody>
      </p:sp>
      <p:sp>
        <p:nvSpPr>
          <p:cNvPr id="75779" name="Rectangle 3"/>
          <p:cNvSpPr>
            <a:spLocks noGrp="1" noChangeArrowheads="1"/>
          </p:cNvSpPr>
          <p:nvPr>
            <p:ph type="body" idx="1"/>
          </p:nvPr>
        </p:nvSpPr>
        <p:spPr/>
        <p:txBody>
          <a:bodyPr/>
          <a:lstStyle/>
          <a:p>
            <a:pPr>
              <a:spcBef>
                <a:spcPct val="0"/>
              </a:spcBef>
            </a:pPr>
            <a:r>
              <a:rPr lang="en-US"/>
              <a:t>Adequate rest</a:t>
            </a:r>
          </a:p>
          <a:p>
            <a:pPr>
              <a:spcBef>
                <a:spcPct val="0"/>
              </a:spcBef>
            </a:pPr>
            <a:r>
              <a:rPr lang="en-US"/>
              <a:t>Proper positioning</a:t>
            </a:r>
          </a:p>
          <a:p>
            <a:pPr>
              <a:spcBef>
                <a:spcPct val="0"/>
              </a:spcBef>
            </a:pPr>
            <a:r>
              <a:rPr lang="en-US"/>
              <a:t>Ice and heat applications</a:t>
            </a:r>
          </a:p>
          <a:p>
            <a:pPr>
              <a:spcBef>
                <a:spcPct val="0"/>
              </a:spcBef>
            </a:pPr>
            <a:r>
              <a:rPr lang="en-US"/>
              <a:t>Plasmapheresis</a:t>
            </a:r>
          </a:p>
          <a:p>
            <a:pPr>
              <a:spcBef>
                <a:spcPct val="0"/>
              </a:spcBef>
            </a:pPr>
            <a:r>
              <a:rPr lang="en-US"/>
              <a:t>Gene therapy</a:t>
            </a:r>
          </a:p>
          <a:p>
            <a:pPr>
              <a:spcBef>
                <a:spcPct val="0"/>
              </a:spcBef>
            </a:pPr>
            <a:r>
              <a:rPr lang="en-US"/>
              <a:t>Complementary and alternative therapies</a:t>
            </a:r>
          </a:p>
          <a:p>
            <a:pPr>
              <a:spcBef>
                <a:spcPct val="0"/>
              </a:spcBef>
            </a:pPr>
            <a:r>
              <a:rPr lang="en-US"/>
              <a:t>Promotion of self-care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457200"/>
            <a:ext cx="7315200" cy="1066800"/>
          </a:xfrm>
        </p:spPr>
        <p:txBody>
          <a:bodyPr/>
          <a:lstStyle/>
          <a:p>
            <a:r>
              <a:rPr lang="en-US"/>
              <a:t>RA</a:t>
            </a:r>
            <a:r>
              <a:rPr lang="en-US">
                <a:cs typeface="Arial" charset="0"/>
              </a:rPr>
              <a:t>—</a:t>
            </a:r>
            <a:r>
              <a:rPr lang="en-US"/>
              <a:t>Nonpharmacologic Interventions (Cont’d)</a:t>
            </a:r>
          </a:p>
        </p:txBody>
      </p:sp>
      <p:sp>
        <p:nvSpPr>
          <p:cNvPr id="76803" name="Rectangle 3"/>
          <p:cNvSpPr>
            <a:spLocks noGrp="1" noChangeArrowheads="1"/>
          </p:cNvSpPr>
          <p:nvPr>
            <p:ph type="body" idx="1"/>
          </p:nvPr>
        </p:nvSpPr>
        <p:spPr/>
        <p:txBody>
          <a:bodyPr/>
          <a:lstStyle/>
          <a:p>
            <a:pPr>
              <a:spcBef>
                <a:spcPct val="0"/>
              </a:spcBef>
            </a:pPr>
            <a:r>
              <a:rPr lang="en-US"/>
              <a:t>Management of fatigue</a:t>
            </a:r>
          </a:p>
          <a:p>
            <a:pPr>
              <a:spcBef>
                <a:spcPct val="0"/>
              </a:spcBef>
            </a:pPr>
            <a:r>
              <a:rPr lang="en-US"/>
              <a:t>Enhancement of body image</a:t>
            </a:r>
          </a:p>
          <a:p>
            <a:pPr>
              <a:spcBef>
                <a:spcPct val="0"/>
              </a:spcBef>
            </a:pPr>
            <a:r>
              <a:rPr lang="en-US"/>
              <a:t>Community-based care:</a:t>
            </a:r>
          </a:p>
          <a:p>
            <a:pPr lvl="1">
              <a:spcBef>
                <a:spcPct val="0"/>
              </a:spcBef>
            </a:pPr>
            <a:r>
              <a:rPr lang="en-US"/>
              <a:t>Home care management</a:t>
            </a:r>
          </a:p>
          <a:p>
            <a:pPr lvl="1">
              <a:spcBef>
                <a:spcPct val="0"/>
              </a:spcBef>
            </a:pPr>
            <a:r>
              <a:rPr lang="en-US"/>
              <a:t>Health teaching</a:t>
            </a:r>
          </a:p>
          <a:p>
            <a:pPr lvl="1">
              <a:spcBef>
                <a:spcPct val="0"/>
              </a:spcBef>
            </a:pPr>
            <a:r>
              <a:rPr lang="en-US"/>
              <a:t>Health care resources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Lupus Erythematosus </a:t>
            </a:r>
          </a:p>
        </p:txBody>
      </p:sp>
      <p:sp>
        <p:nvSpPr>
          <p:cNvPr id="17411" name="Rectangle 3"/>
          <p:cNvSpPr>
            <a:spLocks noGrp="1" noChangeArrowheads="1"/>
          </p:cNvSpPr>
          <p:nvPr>
            <p:ph type="body" idx="1"/>
          </p:nvPr>
        </p:nvSpPr>
        <p:spPr/>
        <p:txBody>
          <a:bodyPr/>
          <a:lstStyle/>
          <a:p>
            <a:pPr>
              <a:spcBef>
                <a:spcPct val="0"/>
              </a:spcBef>
            </a:pPr>
            <a:r>
              <a:rPr lang="en-US"/>
              <a:t>Chronic, progressive, inflammatory connective tissue disorder that can cause major body organs and systems to fail.</a:t>
            </a:r>
          </a:p>
          <a:p>
            <a:pPr>
              <a:spcBef>
                <a:spcPct val="0"/>
              </a:spcBef>
            </a:pPr>
            <a:r>
              <a:rPr lang="en-US"/>
              <a:t>Characterized by spontaneous remissions and exacerbations.</a:t>
            </a:r>
          </a:p>
          <a:p>
            <a:pPr>
              <a:spcBef>
                <a:spcPct val="0"/>
              </a:spcBef>
            </a:pPr>
            <a:r>
              <a:rPr lang="en-US"/>
              <a:t>Autoimmune process.</a:t>
            </a:r>
          </a:p>
          <a:p>
            <a:pPr>
              <a:spcBef>
                <a:spcPct val="0"/>
              </a:spcBef>
            </a:pPr>
            <a:r>
              <a:rPr lang="en-US"/>
              <a:t>Autoimmune complexes tend to be attracted to the glomeruli of the kidneys.</a:t>
            </a:r>
          </a:p>
          <a:p>
            <a:pPr>
              <a:spcBef>
                <a:spcPct val="0"/>
              </a:spcBef>
            </a:pPr>
            <a:r>
              <a:rPr lang="en-US"/>
              <a:t>Many patients with SLE have some degree of kidney involvement.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r>
              <a:rPr lang="en-US"/>
              <a:t>Rheumatology</a:t>
            </a:r>
            <a:r>
              <a:rPr lang="en-US" i="1"/>
              <a:t> </a:t>
            </a:r>
            <a:r>
              <a:rPr lang="en-US"/>
              <a:t>(Cont’d)</a:t>
            </a:r>
          </a:p>
        </p:txBody>
      </p:sp>
      <p:sp>
        <p:nvSpPr>
          <p:cNvPr id="44035" name="Rectangle 1027"/>
          <p:cNvSpPr>
            <a:spLocks noGrp="1" noChangeArrowheads="1"/>
          </p:cNvSpPr>
          <p:nvPr>
            <p:ph type="body" idx="1"/>
          </p:nvPr>
        </p:nvSpPr>
        <p:spPr/>
        <p:txBody>
          <a:bodyPr/>
          <a:lstStyle/>
          <a:p>
            <a:pPr>
              <a:spcBef>
                <a:spcPct val="0"/>
              </a:spcBef>
            </a:pPr>
            <a:r>
              <a:rPr lang="en-US"/>
              <a:t>Noninflammatory arthritis  (osteoarthritis) is not systemic. OA is not an autoimmune disease.</a:t>
            </a:r>
          </a:p>
          <a:p>
            <a:pPr>
              <a:spcBef>
                <a:spcPct val="0"/>
              </a:spcBef>
            </a:pPr>
            <a:r>
              <a:rPr lang="en-US"/>
              <a:t>Inflammatory arthritis:</a:t>
            </a:r>
          </a:p>
          <a:p>
            <a:pPr lvl="1">
              <a:spcBef>
                <a:spcPct val="0"/>
              </a:spcBef>
            </a:pPr>
            <a:r>
              <a:rPr lang="en-US"/>
              <a:t>Rheumatoid arthritis</a:t>
            </a:r>
          </a:p>
          <a:p>
            <a:pPr lvl="1">
              <a:spcBef>
                <a:spcPct val="0"/>
              </a:spcBef>
            </a:pPr>
            <a:r>
              <a:rPr lang="en-US"/>
              <a:t>Systemic lupus erythematosus</a:t>
            </a:r>
          </a:p>
          <a:p>
            <a:pPr lvl="1">
              <a:spcBef>
                <a:spcPct val="0"/>
              </a:spcBef>
            </a:pPr>
            <a:r>
              <a:rPr lang="en-US"/>
              <a:t>Autoimmune disease</a:t>
            </a:r>
          </a:p>
          <a:p>
            <a:pPr lvl="1">
              <a:spcBef>
                <a:spcPct val="0"/>
              </a:spcBef>
            </a:pPr>
            <a:r>
              <a:rPr lang="en-US"/>
              <a:t>Connective tissue disease that is inflammatory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49424" y="493776"/>
            <a:ext cx="6556248" cy="1066800"/>
          </a:xfrm>
        </p:spPr>
        <p:txBody>
          <a:bodyPr/>
          <a:lstStyle/>
          <a:p>
            <a:r>
              <a:rPr lang="en-US" dirty="0"/>
              <a:t>Lupus </a:t>
            </a:r>
            <a:r>
              <a:rPr lang="en-US" dirty="0" err="1"/>
              <a:t>Erythematosus</a:t>
            </a:r>
            <a:r>
              <a:rPr lang="en-US" dirty="0">
                <a:cs typeface="Arial" charset="0"/>
              </a:rPr>
              <a:t>—</a:t>
            </a:r>
            <a:r>
              <a:rPr lang="en-US" dirty="0"/>
              <a:t>Clinical Manifestations</a:t>
            </a:r>
          </a:p>
        </p:txBody>
      </p:sp>
      <p:sp>
        <p:nvSpPr>
          <p:cNvPr id="77827" name="Rectangle 3"/>
          <p:cNvSpPr>
            <a:spLocks noGrp="1" noChangeArrowheads="1"/>
          </p:cNvSpPr>
          <p:nvPr>
            <p:ph type="body" idx="1"/>
          </p:nvPr>
        </p:nvSpPr>
        <p:spPr/>
        <p:txBody>
          <a:bodyPr/>
          <a:lstStyle/>
          <a:p>
            <a:pPr>
              <a:spcBef>
                <a:spcPct val="0"/>
              </a:spcBef>
            </a:pPr>
            <a:r>
              <a:rPr lang="en-US"/>
              <a:t>Skin involvement</a:t>
            </a:r>
          </a:p>
          <a:p>
            <a:pPr>
              <a:spcBef>
                <a:spcPct val="0"/>
              </a:spcBef>
            </a:pPr>
            <a:r>
              <a:rPr lang="en-US"/>
              <a:t>Polyarthritis</a:t>
            </a:r>
          </a:p>
          <a:p>
            <a:pPr>
              <a:spcBef>
                <a:spcPct val="0"/>
              </a:spcBef>
            </a:pPr>
            <a:r>
              <a:rPr lang="en-US"/>
              <a:t>Osteonecrosis</a:t>
            </a:r>
          </a:p>
          <a:p>
            <a:pPr>
              <a:spcBef>
                <a:spcPct val="0"/>
              </a:spcBef>
            </a:pPr>
            <a:r>
              <a:rPr lang="en-US"/>
              <a:t>Muscle atrophy</a:t>
            </a:r>
          </a:p>
          <a:p>
            <a:pPr>
              <a:spcBef>
                <a:spcPct val="0"/>
              </a:spcBef>
            </a:pPr>
            <a:r>
              <a:rPr lang="en-US"/>
              <a:t>Fever and fatigue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828800" y="457200"/>
            <a:ext cx="7315200" cy="1066800"/>
          </a:xfrm>
        </p:spPr>
        <p:txBody>
          <a:bodyPr/>
          <a:lstStyle/>
          <a:p>
            <a:r>
              <a:rPr lang="en-US" dirty="0"/>
              <a:t>Characteristic “Butterfly” Rash of Systemic Lupus </a:t>
            </a:r>
            <a:r>
              <a:rPr lang="en-US" dirty="0" err="1"/>
              <a:t>Erythematosus</a:t>
            </a:r>
            <a:endParaRPr lang="en-GB" dirty="0"/>
          </a:p>
        </p:txBody>
      </p:sp>
      <p:pic>
        <p:nvPicPr>
          <p:cNvPr id="93190" name="Picture 6" descr="020007"/>
          <p:cNvPicPr>
            <a:picLocks noChangeAspect="1" noChangeArrowheads="1"/>
          </p:cNvPicPr>
          <p:nvPr/>
        </p:nvPicPr>
        <p:blipFill>
          <a:blip r:embed="rId2" cstate="print"/>
          <a:srcRect/>
          <a:stretch>
            <a:fillRect/>
          </a:stretch>
        </p:blipFill>
        <p:spPr bwMode="auto">
          <a:xfrm>
            <a:off x="4297553" y="2137664"/>
            <a:ext cx="3511550" cy="4241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LE—Clinical Manifestations </a:t>
            </a:r>
          </a:p>
        </p:txBody>
      </p:sp>
      <p:sp>
        <p:nvSpPr>
          <p:cNvPr id="78851" name="Rectangle 3"/>
          <p:cNvSpPr>
            <a:spLocks noGrp="1" noChangeArrowheads="1"/>
          </p:cNvSpPr>
          <p:nvPr>
            <p:ph type="body" idx="1"/>
          </p:nvPr>
        </p:nvSpPr>
        <p:spPr>
          <a:xfrm>
            <a:off x="2693988" y="1600201"/>
            <a:ext cx="6326187" cy="2048256"/>
          </a:xfrm>
        </p:spPr>
        <p:txBody>
          <a:bodyPr/>
          <a:lstStyle/>
          <a:p>
            <a:pPr>
              <a:spcBef>
                <a:spcPct val="0"/>
              </a:spcBef>
            </a:pPr>
            <a:r>
              <a:rPr lang="en-US" dirty="0"/>
              <a:t>Renal involvement</a:t>
            </a:r>
          </a:p>
          <a:p>
            <a:pPr>
              <a:spcBef>
                <a:spcPct val="0"/>
              </a:spcBef>
            </a:pPr>
            <a:r>
              <a:rPr lang="en-US" dirty="0"/>
              <a:t>Pleural effusions</a:t>
            </a:r>
          </a:p>
          <a:p>
            <a:pPr>
              <a:spcBef>
                <a:spcPct val="0"/>
              </a:spcBef>
            </a:pPr>
            <a:r>
              <a:rPr lang="en-US" dirty="0" err="1"/>
              <a:t>Pericarditis</a:t>
            </a:r>
            <a:endParaRPr lang="en-US" dirty="0"/>
          </a:p>
          <a:p>
            <a:pPr>
              <a:spcBef>
                <a:spcPct val="0"/>
              </a:spcBef>
            </a:pPr>
            <a:r>
              <a:rPr lang="en-US" dirty="0" smtClean="0"/>
              <a:t>Neurologic manifestation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Assessments for Lupus </a:t>
            </a:r>
          </a:p>
        </p:txBody>
      </p:sp>
      <p:sp>
        <p:nvSpPr>
          <p:cNvPr id="19459" name="Rectangle 3"/>
          <p:cNvSpPr>
            <a:spLocks noGrp="1" noChangeArrowheads="1"/>
          </p:cNvSpPr>
          <p:nvPr>
            <p:ph type="body" idx="1"/>
          </p:nvPr>
        </p:nvSpPr>
        <p:spPr/>
        <p:txBody>
          <a:bodyPr/>
          <a:lstStyle/>
          <a:p>
            <a:pPr>
              <a:spcBef>
                <a:spcPct val="0"/>
              </a:spcBef>
            </a:pPr>
            <a:r>
              <a:rPr lang="en-US"/>
              <a:t>Psychosocial results can be devastating.</a:t>
            </a:r>
          </a:p>
          <a:p>
            <a:pPr>
              <a:spcBef>
                <a:spcPct val="0"/>
              </a:spcBef>
            </a:pPr>
            <a:r>
              <a:rPr lang="en-US"/>
              <a:t>Laboratory:</a:t>
            </a:r>
          </a:p>
          <a:p>
            <a:pPr lvl="1">
              <a:spcBef>
                <a:spcPct val="0"/>
              </a:spcBef>
            </a:pPr>
            <a:r>
              <a:rPr lang="en-US"/>
              <a:t>Skin biopsy (only significant test to confirm diagnosis)</a:t>
            </a:r>
          </a:p>
          <a:p>
            <a:pPr lvl="1">
              <a:spcBef>
                <a:spcPct val="0"/>
              </a:spcBef>
            </a:pPr>
            <a:r>
              <a:rPr lang="en-US"/>
              <a:t>Immunologic-based laboratory tests</a:t>
            </a:r>
          </a:p>
          <a:p>
            <a:pPr lvl="1">
              <a:spcBef>
                <a:spcPct val="0"/>
              </a:spcBef>
            </a:pPr>
            <a:r>
              <a:rPr lang="en-US"/>
              <a:t>Complete blood count</a:t>
            </a:r>
          </a:p>
          <a:p>
            <a:pPr lvl="1">
              <a:spcBef>
                <a:spcPct val="0"/>
              </a:spcBef>
            </a:pPr>
            <a:r>
              <a:rPr lang="en-US"/>
              <a:t>Body system function assessment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SLE—Drug Therapy</a:t>
            </a:r>
          </a:p>
        </p:txBody>
      </p:sp>
      <p:sp>
        <p:nvSpPr>
          <p:cNvPr id="79875" name="Rectangle 3"/>
          <p:cNvSpPr>
            <a:spLocks noGrp="1" noChangeArrowheads="1"/>
          </p:cNvSpPr>
          <p:nvPr>
            <p:ph type="body" idx="1"/>
          </p:nvPr>
        </p:nvSpPr>
        <p:spPr/>
        <p:txBody>
          <a:bodyPr/>
          <a:lstStyle/>
          <a:p>
            <a:pPr>
              <a:spcBef>
                <a:spcPct val="0"/>
              </a:spcBef>
            </a:pPr>
            <a:r>
              <a:rPr lang="en-US"/>
              <a:t>Topical drugs</a:t>
            </a:r>
          </a:p>
          <a:p>
            <a:pPr>
              <a:spcBef>
                <a:spcPct val="0"/>
              </a:spcBef>
            </a:pPr>
            <a:r>
              <a:rPr lang="en-US"/>
              <a:t>Plaquenil</a:t>
            </a:r>
          </a:p>
          <a:p>
            <a:pPr>
              <a:spcBef>
                <a:spcPct val="0"/>
              </a:spcBef>
            </a:pPr>
            <a:r>
              <a:rPr lang="en-US"/>
              <a:t>Tylenol or NSAIDs</a:t>
            </a:r>
          </a:p>
          <a:p>
            <a:pPr>
              <a:spcBef>
                <a:spcPct val="0"/>
              </a:spcBef>
            </a:pPr>
            <a:r>
              <a:rPr lang="en-US"/>
              <a:t>Chronic steroid therapy</a:t>
            </a:r>
          </a:p>
          <a:p>
            <a:pPr>
              <a:spcBef>
                <a:spcPct val="0"/>
              </a:spcBef>
            </a:pPr>
            <a:r>
              <a:rPr lang="en-US"/>
              <a:t>Immunosuppressive agents</a:t>
            </a:r>
          </a:p>
          <a:p>
            <a:pPr>
              <a:buFont typeface="Wingdings 2" pitchFamily="18" charset="2"/>
              <a:buNone/>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801368" y="457200"/>
            <a:ext cx="6428232" cy="1066800"/>
          </a:xfrm>
        </p:spPr>
        <p:txBody>
          <a:bodyPr/>
          <a:lstStyle/>
          <a:p>
            <a:r>
              <a:rPr lang="en-US" dirty="0"/>
              <a:t>Scleroderma (Systemic Sclerosis)</a:t>
            </a:r>
          </a:p>
        </p:txBody>
      </p:sp>
      <p:sp>
        <p:nvSpPr>
          <p:cNvPr id="81923" name="Rectangle 3"/>
          <p:cNvSpPr>
            <a:spLocks noGrp="1" noChangeArrowheads="1"/>
          </p:cNvSpPr>
          <p:nvPr>
            <p:ph type="body" idx="1"/>
          </p:nvPr>
        </p:nvSpPr>
        <p:spPr/>
        <p:txBody>
          <a:bodyPr/>
          <a:lstStyle/>
          <a:p>
            <a:pPr>
              <a:spcBef>
                <a:spcPct val="0"/>
              </a:spcBef>
            </a:pPr>
            <a:r>
              <a:rPr lang="en-US"/>
              <a:t>Chronic, inflammatory, autoimmune connective tissue disease</a:t>
            </a:r>
          </a:p>
          <a:p>
            <a:pPr>
              <a:spcBef>
                <a:spcPct val="0"/>
              </a:spcBef>
            </a:pPr>
            <a:r>
              <a:rPr lang="en-US"/>
              <a:t>Not always progressive</a:t>
            </a:r>
          </a:p>
          <a:p>
            <a:pPr>
              <a:spcBef>
                <a:spcPct val="0"/>
              </a:spcBef>
            </a:pPr>
            <a:r>
              <a:rPr lang="en-US"/>
              <a:t>Hardening of the skin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Scleroderma	</a:t>
            </a:r>
            <a:endParaRPr lang="en-GB"/>
          </a:p>
        </p:txBody>
      </p:sp>
      <p:pic>
        <p:nvPicPr>
          <p:cNvPr id="94214" name="Picture 6" descr="020008A"/>
          <p:cNvPicPr>
            <a:picLocks noChangeAspect="1" noChangeArrowheads="1"/>
          </p:cNvPicPr>
          <p:nvPr/>
        </p:nvPicPr>
        <p:blipFill>
          <a:blip r:embed="rId2" cstate="print"/>
          <a:srcRect/>
          <a:stretch>
            <a:fillRect/>
          </a:stretch>
        </p:blipFill>
        <p:spPr bwMode="auto">
          <a:xfrm>
            <a:off x="990600" y="2286000"/>
            <a:ext cx="3721100" cy="2968625"/>
          </a:xfrm>
          <a:prstGeom prst="rect">
            <a:avLst/>
          </a:prstGeom>
          <a:noFill/>
        </p:spPr>
      </p:pic>
      <p:pic>
        <p:nvPicPr>
          <p:cNvPr id="94215" name="Picture 7" descr="020008B"/>
          <p:cNvPicPr>
            <a:picLocks noChangeAspect="1" noChangeArrowheads="1"/>
          </p:cNvPicPr>
          <p:nvPr/>
        </p:nvPicPr>
        <p:blipFill>
          <a:blip r:embed="rId3" cstate="print"/>
          <a:srcRect/>
          <a:stretch>
            <a:fillRect/>
          </a:stretch>
        </p:blipFill>
        <p:spPr bwMode="auto">
          <a:xfrm>
            <a:off x="4775200" y="2209800"/>
            <a:ext cx="3454400" cy="311467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14400" y="457200"/>
            <a:ext cx="7315200" cy="1066800"/>
          </a:xfrm>
        </p:spPr>
        <p:txBody>
          <a:bodyPr/>
          <a:lstStyle/>
          <a:p>
            <a:r>
              <a:rPr lang="en-US"/>
              <a:t>Scleroderma</a:t>
            </a:r>
            <a:r>
              <a:rPr lang="en-US">
                <a:cs typeface="Arial" charset="0"/>
              </a:rPr>
              <a:t>—</a:t>
            </a:r>
            <a:r>
              <a:rPr lang="en-US"/>
              <a:t>Clinical Manifestations</a:t>
            </a:r>
          </a:p>
        </p:txBody>
      </p:sp>
      <p:sp>
        <p:nvSpPr>
          <p:cNvPr id="83971" name="Rectangle 3"/>
          <p:cNvSpPr>
            <a:spLocks noGrp="1" noChangeArrowheads="1"/>
          </p:cNvSpPr>
          <p:nvPr>
            <p:ph type="body" idx="1"/>
          </p:nvPr>
        </p:nvSpPr>
        <p:spPr/>
        <p:txBody>
          <a:bodyPr/>
          <a:lstStyle/>
          <a:p>
            <a:pPr>
              <a:spcBef>
                <a:spcPct val="0"/>
              </a:spcBef>
            </a:pPr>
            <a:r>
              <a:rPr lang="en-US"/>
              <a:t>Arthralgia</a:t>
            </a:r>
          </a:p>
          <a:p>
            <a:pPr>
              <a:spcBef>
                <a:spcPct val="0"/>
              </a:spcBef>
            </a:pPr>
            <a:r>
              <a:rPr lang="en-US"/>
              <a:t>GI tract</a:t>
            </a:r>
          </a:p>
          <a:p>
            <a:pPr>
              <a:spcBef>
                <a:spcPct val="0"/>
              </a:spcBef>
            </a:pPr>
            <a:r>
              <a:rPr lang="en-US"/>
              <a:t>Cardiovascular system</a:t>
            </a:r>
          </a:p>
          <a:p>
            <a:pPr>
              <a:spcBef>
                <a:spcPct val="0"/>
              </a:spcBef>
            </a:pPr>
            <a:r>
              <a:rPr lang="en-US"/>
              <a:t>Pulmonary system</a:t>
            </a:r>
          </a:p>
          <a:p>
            <a:pPr>
              <a:spcBef>
                <a:spcPct val="0"/>
              </a:spcBef>
            </a:pPr>
            <a:r>
              <a:rPr lang="en-US"/>
              <a:t>Renal system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Scleroderma</a:t>
            </a:r>
            <a:r>
              <a:rPr lang="en-US">
                <a:cs typeface="Arial" charset="0"/>
              </a:rPr>
              <a:t>—</a:t>
            </a:r>
            <a:r>
              <a:rPr lang="en-US"/>
              <a:t>Interventions </a:t>
            </a:r>
          </a:p>
        </p:txBody>
      </p:sp>
      <p:sp>
        <p:nvSpPr>
          <p:cNvPr id="84995" name="Rectangle 3"/>
          <p:cNvSpPr>
            <a:spLocks noGrp="1" noChangeArrowheads="1"/>
          </p:cNvSpPr>
          <p:nvPr>
            <p:ph type="body" idx="1"/>
          </p:nvPr>
        </p:nvSpPr>
        <p:spPr/>
        <p:txBody>
          <a:bodyPr/>
          <a:lstStyle/>
          <a:p>
            <a:pPr>
              <a:spcBef>
                <a:spcPct val="0"/>
              </a:spcBef>
            </a:pPr>
            <a:r>
              <a:rPr lang="en-US"/>
              <a:t>Drug therapy</a:t>
            </a:r>
          </a:p>
          <a:p>
            <a:pPr>
              <a:spcBef>
                <a:spcPct val="0"/>
              </a:spcBef>
            </a:pPr>
            <a:r>
              <a:rPr lang="en-US"/>
              <a:t>Identify early organ involvement</a:t>
            </a:r>
          </a:p>
          <a:p>
            <a:pPr>
              <a:spcBef>
                <a:spcPct val="0"/>
              </a:spcBef>
            </a:pPr>
            <a:r>
              <a:rPr lang="en-US"/>
              <a:t>Skin protective measures</a:t>
            </a:r>
          </a:p>
          <a:p>
            <a:pPr>
              <a:spcBef>
                <a:spcPct val="0"/>
              </a:spcBef>
            </a:pPr>
            <a:r>
              <a:rPr lang="en-US"/>
              <a:t>Comfort</a:t>
            </a:r>
          </a:p>
          <a:p>
            <a:pPr>
              <a:spcBef>
                <a:spcPct val="0"/>
              </a:spcBef>
            </a:pPr>
            <a:r>
              <a:rPr lang="en-US"/>
              <a:t>GI manifestation</a:t>
            </a:r>
          </a:p>
          <a:p>
            <a:pPr>
              <a:spcBef>
                <a:spcPct val="0"/>
              </a:spcBef>
            </a:pPr>
            <a:r>
              <a:rPr lang="en-US"/>
              <a:t>Mobility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Gout</a:t>
            </a:r>
          </a:p>
        </p:txBody>
      </p:sp>
      <p:sp>
        <p:nvSpPr>
          <p:cNvPr id="20483" name="Rectangle 3"/>
          <p:cNvSpPr>
            <a:spLocks noGrp="1" noChangeArrowheads="1"/>
          </p:cNvSpPr>
          <p:nvPr>
            <p:ph type="body" idx="1"/>
          </p:nvPr>
        </p:nvSpPr>
        <p:spPr/>
        <p:txBody>
          <a:bodyPr/>
          <a:lstStyle/>
          <a:p>
            <a:pPr>
              <a:spcBef>
                <a:spcPct val="0"/>
              </a:spcBef>
            </a:pPr>
            <a:r>
              <a:rPr lang="en-US"/>
              <a:t>Also called </a:t>
            </a:r>
            <a:r>
              <a:rPr lang="en-US" i="1"/>
              <a:t>gouty arthritis,</a:t>
            </a:r>
            <a:r>
              <a:rPr lang="en-US"/>
              <a:t> a systemic disease in which urate crystals deposit in the joints and other body tissues, causing inflammation</a:t>
            </a:r>
          </a:p>
          <a:p>
            <a:pPr>
              <a:spcBef>
                <a:spcPct val="0"/>
              </a:spcBef>
            </a:pPr>
            <a:r>
              <a:rPr lang="en-US"/>
              <a:t>Primary gout</a:t>
            </a:r>
          </a:p>
          <a:p>
            <a:pPr>
              <a:spcBef>
                <a:spcPct val="0"/>
              </a:spcBef>
            </a:pPr>
            <a:r>
              <a:rPr lang="en-US"/>
              <a:t>Secondary gout—hyperuricemia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Osteoarthritis </a:t>
            </a:r>
          </a:p>
        </p:txBody>
      </p:sp>
      <p:sp>
        <p:nvSpPr>
          <p:cNvPr id="4099" name="Rectangle 3"/>
          <p:cNvSpPr>
            <a:spLocks noGrp="1" noChangeArrowheads="1"/>
          </p:cNvSpPr>
          <p:nvPr>
            <p:ph type="body" idx="1"/>
          </p:nvPr>
        </p:nvSpPr>
        <p:spPr/>
        <p:txBody>
          <a:bodyPr/>
          <a:lstStyle/>
          <a:p>
            <a:pPr>
              <a:spcBef>
                <a:spcPct val="0"/>
              </a:spcBef>
            </a:pPr>
            <a:r>
              <a:rPr lang="en-US"/>
              <a:t>Most common type of arthritis</a:t>
            </a:r>
          </a:p>
          <a:p>
            <a:pPr>
              <a:spcBef>
                <a:spcPct val="0"/>
              </a:spcBef>
            </a:pPr>
            <a:r>
              <a:rPr lang="en-US"/>
              <a:t>Joint pain and loss of function characterized by progressive deterioration and loss of cartilage in the joints</a:t>
            </a:r>
          </a:p>
          <a:p>
            <a:pPr>
              <a:spcBef>
                <a:spcPct val="0"/>
              </a:spcBef>
            </a:pPr>
            <a:r>
              <a:rPr lang="en-US"/>
              <a:t>Osteophytes</a:t>
            </a:r>
          </a:p>
          <a:p>
            <a:pPr>
              <a:spcBef>
                <a:spcPct val="0"/>
              </a:spcBef>
            </a:pPr>
            <a:r>
              <a:rPr lang="en-US"/>
              <a:t>Synovitis</a:t>
            </a:r>
          </a:p>
          <a:p>
            <a:pPr>
              <a:spcBef>
                <a:spcPct val="0"/>
              </a:spcBef>
            </a:pPr>
            <a:r>
              <a:rPr lang="en-US"/>
              <a:t>Subluxation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Gout—Interventions</a:t>
            </a:r>
          </a:p>
        </p:txBody>
      </p:sp>
      <p:sp>
        <p:nvSpPr>
          <p:cNvPr id="86019" name="Rectangle 3"/>
          <p:cNvSpPr>
            <a:spLocks noGrp="1" noChangeArrowheads="1"/>
          </p:cNvSpPr>
          <p:nvPr>
            <p:ph type="body" idx="1"/>
          </p:nvPr>
        </p:nvSpPr>
        <p:spPr/>
        <p:txBody>
          <a:bodyPr/>
          <a:lstStyle/>
          <a:p>
            <a:pPr>
              <a:spcBef>
                <a:spcPct val="0"/>
              </a:spcBef>
            </a:pPr>
            <a:r>
              <a:rPr lang="en-US" b="1" dirty="0">
                <a:solidFill>
                  <a:srgbClr val="FF0000"/>
                </a:solidFill>
              </a:rPr>
              <a:t>Drug </a:t>
            </a:r>
            <a:r>
              <a:rPr lang="en-US" b="1" dirty="0" smtClean="0">
                <a:solidFill>
                  <a:srgbClr val="FF0000"/>
                </a:solidFill>
              </a:rPr>
              <a:t>therapy: </a:t>
            </a:r>
            <a:r>
              <a:rPr lang="en-US" b="1" dirty="0" err="1" smtClean="0">
                <a:solidFill>
                  <a:srgbClr val="FF0000"/>
                </a:solidFill>
              </a:rPr>
              <a:t>Allopurinol</a:t>
            </a:r>
            <a:r>
              <a:rPr lang="en-US" b="1" dirty="0" smtClean="0">
                <a:solidFill>
                  <a:srgbClr val="FF0000"/>
                </a:solidFill>
              </a:rPr>
              <a:t>-blocks uric acid production.</a:t>
            </a:r>
            <a:endParaRPr lang="en-US" b="1" dirty="0">
              <a:solidFill>
                <a:srgbClr val="FF0000"/>
              </a:solidFill>
            </a:endParaRPr>
          </a:p>
          <a:p>
            <a:pPr>
              <a:spcBef>
                <a:spcPct val="0"/>
              </a:spcBef>
            </a:pPr>
            <a:r>
              <a:rPr lang="en-US" dirty="0"/>
              <a:t>Nutritional therapy</a:t>
            </a:r>
          </a:p>
          <a:p>
            <a:pPr>
              <a:spcBef>
                <a:spcPct val="0"/>
              </a:spcBef>
              <a:buFont typeface="Wingdings 2" pitchFamily="18" charset="2"/>
              <a:buNone/>
            </a:pPr>
            <a:endParaRPr lang="en-US" dirty="0"/>
          </a:p>
        </p:txBody>
      </p:sp>
      <p:pic>
        <p:nvPicPr>
          <p:cNvPr id="86021" name="Picture 5" descr="020009"/>
          <p:cNvPicPr>
            <a:picLocks noChangeAspect="1" noChangeArrowheads="1"/>
          </p:cNvPicPr>
          <p:nvPr/>
        </p:nvPicPr>
        <p:blipFill>
          <a:blip r:embed="rId2" cstate="print"/>
          <a:srcRect/>
          <a:stretch>
            <a:fillRect/>
          </a:stretch>
        </p:blipFill>
        <p:spPr bwMode="auto">
          <a:xfrm>
            <a:off x="3130550" y="2819400"/>
            <a:ext cx="2432050" cy="35623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Lyme Disease</a:t>
            </a:r>
          </a:p>
        </p:txBody>
      </p:sp>
      <p:sp>
        <p:nvSpPr>
          <p:cNvPr id="22531" name="Rectangle 3"/>
          <p:cNvSpPr>
            <a:spLocks noGrp="1" noChangeArrowheads="1"/>
          </p:cNvSpPr>
          <p:nvPr>
            <p:ph type="body" idx="1"/>
          </p:nvPr>
        </p:nvSpPr>
        <p:spPr>
          <a:xfrm>
            <a:off x="914400" y="1676400"/>
            <a:ext cx="7315200" cy="4648200"/>
          </a:xfrm>
        </p:spPr>
        <p:txBody>
          <a:bodyPr/>
          <a:lstStyle/>
          <a:p>
            <a:pPr>
              <a:spcBef>
                <a:spcPct val="0"/>
              </a:spcBef>
            </a:pPr>
            <a:r>
              <a:rPr lang="en-US" sz="2400"/>
              <a:t>Reportable systemic infectious disease caused by the spirochete </a:t>
            </a:r>
            <a:r>
              <a:rPr lang="en-US" sz="2400" i="1"/>
              <a:t>Borrelia burgdorferi,</a:t>
            </a:r>
            <a:r>
              <a:rPr lang="en-US" sz="2400"/>
              <a:t> resulting from the bite of an infected deer tick.</a:t>
            </a:r>
          </a:p>
          <a:p>
            <a:pPr>
              <a:spcBef>
                <a:spcPct val="0"/>
              </a:spcBef>
            </a:pPr>
            <a:r>
              <a:rPr lang="en-US" sz="2400"/>
              <a:t>Stages I and II.</a:t>
            </a:r>
          </a:p>
          <a:p>
            <a:pPr>
              <a:spcBef>
                <a:spcPct val="0"/>
              </a:spcBef>
            </a:pPr>
            <a:r>
              <a:rPr lang="en-US" sz="2400"/>
              <a:t>If not diagnosed and treated in early stages, chronic complications such as arthralgias, fatigue, and memory and thinking problems can result.</a:t>
            </a:r>
          </a:p>
          <a:p>
            <a:pPr>
              <a:spcBef>
                <a:spcPct val="0"/>
              </a:spcBef>
            </a:pPr>
            <a:r>
              <a:rPr lang="en-US" sz="2400"/>
              <a:t>For some patients, the first and only sign of Lyme disease is arthritis.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Lyme Disease Rash</a:t>
            </a:r>
          </a:p>
        </p:txBody>
      </p:sp>
      <p:pic>
        <p:nvPicPr>
          <p:cNvPr id="89093" name="Picture 5" descr="20slide45"/>
          <p:cNvPicPr>
            <a:picLocks noChangeAspect="1" noChangeArrowheads="1"/>
          </p:cNvPicPr>
          <p:nvPr/>
        </p:nvPicPr>
        <p:blipFill>
          <a:blip r:embed="rId2" cstate="print"/>
          <a:srcRect/>
          <a:stretch>
            <a:fillRect/>
          </a:stretch>
        </p:blipFill>
        <p:spPr bwMode="auto">
          <a:xfrm>
            <a:off x="3142488" y="1883220"/>
            <a:ext cx="5181600" cy="41656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Fibromyalgia Syndrome</a:t>
            </a:r>
          </a:p>
        </p:txBody>
      </p:sp>
      <p:sp>
        <p:nvSpPr>
          <p:cNvPr id="23555" name="Rectangle 3"/>
          <p:cNvSpPr>
            <a:spLocks noGrp="1" noChangeArrowheads="1"/>
          </p:cNvSpPr>
          <p:nvPr>
            <p:ph type="body" idx="1"/>
          </p:nvPr>
        </p:nvSpPr>
        <p:spPr/>
        <p:txBody>
          <a:bodyPr/>
          <a:lstStyle/>
          <a:p>
            <a:pPr>
              <a:spcBef>
                <a:spcPct val="0"/>
              </a:spcBef>
            </a:pPr>
            <a:r>
              <a:rPr lang="en-US"/>
              <a:t>Chronic pain syndrome, not an inflammatory disease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914400" y="457200"/>
            <a:ext cx="7315200" cy="1066800"/>
          </a:xfrm>
        </p:spPr>
        <p:txBody>
          <a:bodyPr/>
          <a:lstStyle/>
          <a:p>
            <a:r>
              <a:rPr lang="en-US"/>
              <a:t>Theoretic Pathophysiologic Model of Fibromyalgia</a:t>
            </a:r>
            <a:endParaRPr lang="en-GB"/>
          </a:p>
        </p:txBody>
      </p:sp>
      <p:pic>
        <p:nvPicPr>
          <p:cNvPr id="95238" name="Picture 6" descr="020010"/>
          <p:cNvPicPr>
            <a:picLocks noChangeAspect="1" noChangeArrowheads="1"/>
          </p:cNvPicPr>
          <p:nvPr/>
        </p:nvPicPr>
        <p:blipFill>
          <a:blip r:embed="rId2" cstate="print"/>
          <a:srcRect/>
          <a:stretch>
            <a:fillRect/>
          </a:stretch>
        </p:blipFill>
        <p:spPr bwMode="auto">
          <a:xfrm>
            <a:off x="1257300" y="2133600"/>
            <a:ext cx="6629400" cy="360362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r>
              <a:rPr lang="en-US"/>
              <a:t>Chronic Fatigue Syndromes</a:t>
            </a:r>
          </a:p>
        </p:txBody>
      </p:sp>
      <p:sp>
        <p:nvSpPr>
          <p:cNvPr id="91139" name="Rectangle 3"/>
          <p:cNvSpPr>
            <a:spLocks noGrp="1" noChangeArrowheads="1"/>
          </p:cNvSpPr>
          <p:nvPr>
            <p:ph type="body" idx="4294967295"/>
          </p:nvPr>
        </p:nvSpPr>
        <p:spPr/>
        <p:txBody>
          <a:bodyPr/>
          <a:lstStyle/>
          <a:p>
            <a:pPr>
              <a:spcBef>
                <a:spcPct val="0"/>
              </a:spcBef>
            </a:pPr>
            <a:r>
              <a:rPr lang="en-US" sz="2400"/>
              <a:t>Chronic illness in which patients have severe fatigue for 6 months or longer, usually following flu-like symptoms </a:t>
            </a:r>
          </a:p>
          <a:p>
            <a:pPr>
              <a:spcBef>
                <a:spcPct val="0"/>
              </a:spcBef>
            </a:pPr>
            <a:r>
              <a:rPr lang="en-US" sz="2400"/>
              <a:t>Sore throat; substantial impairment in short-term memory or concentration; tender lymph nodes; muscle pain; multiple joint pain with redness or swelling; headaches of a new type, pattern, or severity; unrefreshing sleep; and postexertional malaise lasting more than 24 hours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315200" cy="4419600"/>
          </a:xfrm>
        </p:spPr>
        <p:txBody>
          <a:bodyPr/>
          <a:lstStyle/>
          <a:p>
            <a:r>
              <a:rPr lang="en-US" sz="9600" dirty="0" smtClean="0"/>
              <a:t>NCLEX TIME</a:t>
            </a:r>
            <a:endParaRPr lang="en-US" sz="9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r>
              <a:rPr lang="en-US"/>
              <a:t>Question 1</a:t>
            </a:r>
            <a:endParaRPr lang="en-GB"/>
          </a:p>
        </p:txBody>
      </p:sp>
      <p:sp>
        <p:nvSpPr>
          <p:cNvPr id="793603" name="Rectangle 3"/>
          <p:cNvSpPr>
            <a:spLocks noGrp="1" noChangeArrowheads="1"/>
          </p:cNvSpPr>
          <p:nvPr>
            <p:ph type="body" idx="1"/>
          </p:nvPr>
        </p:nvSpPr>
        <p:spPr/>
        <p:txBody>
          <a:bodyPr/>
          <a:lstStyle/>
          <a:p>
            <a:pPr marL="406400" indent="-406400">
              <a:spcBef>
                <a:spcPct val="0"/>
              </a:spcBef>
              <a:buFont typeface="Wingdings 2" pitchFamily="18" charset="2"/>
              <a:buNone/>
              <a:tabLst>
                <a:tab pos="339725" algn="l"/>
              </a:tabLst>
            </a:pPr>
            <a:r>
              <a:rPr lang="en-US" sz="2400"/>
              <a:t>Most patients diagnosed with fibromyalgia syndrome </a:t>
            </a:r>
          </a:p>
          <a:p>
            <a:pPr marL="406400" indent="-406400">
              <a:spcBef>
                <a:spcPct val="0"/>
              </a:spcBef>
              <a:buFont typeface="Wingdings 2" pitchFamily="18" charset="2"/>
              <a:buNone/>
              <a:tabLst>
                <a:tab pos="339725" algn="l"/>
              </a:tabLst>
            </a:pPr>
            <a:r>
              <a:rPr lang="en-US" sz="2400"/>
              <a:t>are:</a:t>
            </a:r>
          </a:p>
          <a:p>
            <a:pPr marL="406400" indent="-406400">
              <a:spcBef>
                <a:spcPct val="0"/>
              </a:spcBef>
              <a:buFont typeface="Wingdings 2" pitchFamily="18" charset="2"/>
              <a:buNone/>
              <a:tabLst>
                <a:tab pos="339725" algn="l"/>
              </a:tabLst>
            </a:pPr>
            <a:endParaRPr lang="en-US" sz="2400"/>
          </a:p>
          <a:p>
            <a:pPr marL="406400" indent="-406400">
              <a:spcBef>
                <a:spcPct val="0"/>
              </a:spcBef>
              <a:buSzTx/>
              <a:buFont typeface="Wingdings 2" pitchFamily="18" charset="2"/>
              <a:buAutoNum type="alphaUcPeriod"/>
              <a:tabLst>
                <a:tab pos="339725" algn="l"/>
              </a:tabLst>
            </a:pPr>
            <a:r>
              <a:rPr lang="en-US" sz="2400"/>
              <a:t>Men between 30 and 50 years of age</a:t>
            </a:r>
          </a:p>
          <a:p>
            <a:pPr marL="406400" indent="-406400">
              <a:spcBef>
                <a:spcPct val="0"/>
              </a:spcBef>
              <a:buSzTx/>
              <a:buFont typeface="Wingdings 2" pitchFamily="18" charset="2"/>
              <a:buAutoNum type="alphaUcPeriod"/>
              <a:tabLst>
                <a:tab pos="339725" algn="l"/>
              </a:tabLst>
            </a:pPr>
            <a:r>
              <a:rPr lang="en-US" sz="2400"/>
              <a:t>Men between 50 and 70 years of age</a:t>
            </a:r>
          </a:p>
          <a:p>
            <a:pPr marL="406400" indent="-406400">
              <a:spcBef>
                <a:spcPct val="0"/>
              </a:spcBef>
              <a:buSzTx/>
              <a:buFont typeface="Wingdings 2" pitchFamily="18" charset="2"/>
              <a:buAutoNum type="alphaUcPeriod"/>
              <a:tabLst>
                <a:tab pos="339725" algn="l"/>
              </a:tabLst>
            </a:pPr>
            <a:r>
              <a:rPr lang="en-US" sz="2400"/>
              <a:t>Women between 30 and 50 years of age</a:t>
            </a:r>
            <a:r>
              <a:rPr lang="en-GB" sz="2400"/>
              <a:t> </a:t>
            </a:r>
            <a:endParaRPr lang="en-US" sz="2400"/>
          </a:p>
          <a:p>
            <a:pPr marL="406400" indent="-406400">
              <a:spcBef>
                <a:spcPct val="0"/>
              </a:spcBef>
              <a:buSzTx/>
              <a:buFont typeface="Wingdings 2" pitchFamily="18" charset="2"/>
              <a:buAutoNum type="alphaUcPeriod"/>
              <a:tabLst>
                <a:tab pos="339725" algn="l"/>
              </a:tabLst>
            </a:pPr>
            <a:r>
              <a:rPr lang="en-US" sz="2400"/>
              <a:t>Women between 50 and 70 years of age</a:t>
            </a:r>
            <a:r>
              <a:rPr lang="en-GB" sz="240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lstStyle/>
          <a:p>
            <a:r>
              <a:rPr lang="en-US"/>
              <a:t>Question 2</a:t>
            </a:r>
            <a:endParaRPr lang="en-GB"/>
          </a:p>
        </p:txBody>
      </p:sp>
      <p:sp>
        <p:nvSpPr>
          <p:cNvPr id="795651" name="Rectangle 3"/>
          <p:cNvSpPr>
            <a:spLocks noGrp="1" noChangeArrowheads="1"/>
          </p:cNvSpPr>
          <p:nvPr>
            <p:ph type="body" idx="1"/>
          </p:nvPr>
        </p:nvSpPr>
        <p:spPr/>
        <p:txBody>
          <a:bodyPr/>
          <a:lstStyle/>
          <a:p>
            <a:pPr marL="406400" indent="-406400">
              <a:spcBef>
                <a:spcPct val="0"/>
              </a:spcBef>
              <a:buFont typeface="Wingdings 2" pitchFamily="18" charset="2"/>
              <a:buNone/>
              <a:tabLst>
                <a:tab pos="339725" algn="l"/>
              </a:tabLst>
            </a:pPr>
            <a:r>
              <a:rPr lang="en-US" sz="2400"/>
              <a:t>The patient is complaining of abdominal pain, a low-</a:t>
            </a:r>
          </a:p>
          <a:p>
            <a:pPr marL="406400" indent="-406400">
              <a:spcBef>
                <a:spcPct val="0"/>
              </a:spcBef>
              <a:buFont typeface="Wingdings 2" pitchFamily="18" charset="2"/>
              <a:buNone/>
              <a:tabLst>
                <a:tab pos="339725" algn="l"/>
              </a:tabLst>
            </a:pPr>
            <a:r>
              <a:rPr lang="en-US" sz="2400"/>
              <a:t>grade fever, and persistent fatigue. Which of these does </a:t>
            </a:r>
          </a:p>
          <a:p>
            <a:pPr marL="406400" indent="-406400">
              <a:spcBef>
                <a:spcPct val="0"/>
              </a:spcBef>
              <a:buFont typeface="Wingdings 2" pitchFamily="18" charset="2"/>
              <a:buNone/>
              <a:tabLst>
                <a:tab pos="339725" algn="l"/>
              </a:tabLst>
            </a:pPr>
            <a:r>
              <a:rPr lang="en-US" sz="2400"/>
              <a:t>the nurse suspect he may have?</a:t>
            </a:r>
          </a:p>
          <a:p>
            <a:pPr marL="406400" indent="-406400">
              <a:spcBef>
                <a:spcPct val="0"/>
              </a:spcBef>
              <a:buFont typeface="Wingdings 2" pitchFamily="18" charset="2"/>
              <a:buNone/>
              <a:tabLst>
                <a:tab pos="339725" algn="l"/>
              </a:tabLst>
            </a:pPr>
            <a:endParaRPr lang="en-US" sz="2400"/>
          </a:p>
          <a:p>
            <a:pPr marL="406400" indent="-406400">
              <a:spcBef>
                <a:spcPct val="0"/>
              </a:spcBef>
              <a:buSzTx/>
              <a:buFont typeface="Wingdings 2" pitchFamily="18" charset="2"/>
              <a:buAutoNum type="alphaUcPeriod"/>
              <a:tabLst>
                <a:tab pos="339725" algn="l"/>
              </a:tabLst>
            </a:pPr>
            <a:r>
              <a:rPr lang="en-US" sz="2400"/>
              <a:t>Systemic sclerosis</a:t>
            </a:r>
            <a:r>
              <a:rPr lang="en-GB" sz="2400"/>
              <a:t> </a:t>
            </a:r>
            <a:endParaRPr lang="en-US" sz="2400"/>
          </a:p>
          <a:p>
            <a:pPr marL="406400" indent="-406400">
              <a:spcBef>
                <a:spcPct val="0"/>
              </a:spcBef>
              <a:buSzTx/>
              <a:buFont typeface="Wingdings 2" pitchFamily="18" charset="2"/>
              <a:buAutoNum type="alphaUcPeriod"/>
              <a:tabLst>
                <a:tab pos="339725" algn="l"/>
              </a:tabLst>
            </a:pPr>
            <a:r>
              <a:rPr lang="en-US" sz="2400"/>
              <a:t>Lupus erythematosus</a:t>
            </a:r>
          </a:p>
          <a:p>
            <a:pPr marL="406400" indent="-406400">
              <a:spcBef>
                <a:spcPct val="0"/>
              </a:spcBef>
              <a:buSzTx/>
              <a:buFont typeface="Wingdings 2" pitchFamily="18" charset="2"/>
              <a:buAutoNum type="alphaUcPeriod"/>
              <a:tabLst>
                <a:tab pos="339725" algn="l"/>
              </a:tabLst>
            </a:pPr>
            <a:r>
              <a:rPr lang="en-US" sz="2400"/>
              <a:t>Ankylosing spondylitis</a:t>
            </a:r>
          </a:p>
          <a:p>
            <a:pPr marL="406400" indent="-406400">
              <a:spcBef>
                <a:spcPct val="0"/>
              </a:spcBef>
              <a:buSzTx/>
              <a:buFont typeface="Wingdings 2" pitchFamily="18" charset="2"/>
              <a:buAutoNum type="alphaUcPeriod"/>
              <a:tabLst>
                <a:tab pos="339725" algn="l"/>
              </a:tabLst>
            </a:pPr>
            <a:r>
              <a:rPr lang="en-US" sz="2400"/>
              <a:t>Polymyalgia rheumatica</a:t>
            </a:r>
            <a:endParaRPr lang="en-GB"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p:txBody>
          <a:bodyPr/>
          <a:lstStyle/>
          <a:p>
            <a:r>
              <a:rPr lang="en-US"/>
              <a:t>Question 3</a:t>
            </a:r>
            <a:endParaRPr lang="en-GB"/>
          </a:p>
        </p:txBody>
      </p:sp>
      <p:sp>
        <p:nvSpPr>
          <p:cNvPr id="797699" name="Rectangle 3"/>
          <p:cNvSpPr>
            <a:spLocks noGrp="1" noChangeArrowheads="1"/>
          </p:cNvSpPr>
          <p:nvPr>
            <p:ph type="body" idx="1"/>
          </p:nvPr>
        </p:nvSpPr>
        <p:spPr/>
        <p:txBody>
          <a:bodyPr/>
          <a:lstStyle/>
          <a:p>
            <a:pPr marL="465138" indent="-465138">
              <a:spcBef>
                <a:spcPct val="0"/>
              </a:spcBef>
              <a:buFont typeface="Wingdings 2" pitchFamily="18" charset="2"/>
              <a:buNone/>
              <a:tabLst>
                <a:tab pos="339725" algn="l"/>
              </a:tabLst>
            </a:pPr>
            <a:r>
              <a:rPr lang="en-US" sz="2400"/>
              <a:t>A patient has been receiving treatment once a week </a:t>
            </a:r>
          </a:p>
          <a:p>
            <a:pPr marL="465138" indent="-465138">
              <a:spcBef>
                <a:spcPct val="0"/>
              </a:spcBef>
              <a:buFont typeface="Wingdings 2" pitchFamily="18" charset="2"/>
              <a:buNone/>
              <a:tabLst>
                <a:tab pos="339725" algn="l"/>
              </a:tabLst>
            </a:pPr>
            <a:r>
              <a:rPr lang="en-US" sz="2400"/>
              <a:t>with low doses of methotrexate. Which condition does </a:t>
            </a:r>
          </a:p>
          <a:p>
            <a:pPr marL="465138" indent="-465138">
              <a:spcBef>
                <a:spcPct val="0"/>
              </a:spcBef>
              <a:buFont typeface="Wingdings 2" pitchFamily="18" charset="2"/>
              <a:buNone/>
              <a:tabLst>
                <a:tab pos="339725" algn="l"/>
              </a:tabLst>
            </a:pPr>
            <a:r>
              <a:rPr lang="en-US" sz="2400"/>
              <a:t>the patient have?</a:t>
            </a:r>
          </a:p>
          <a:p>
            <a:pPr marL="465138" indent="-465138">
              <a:spcBef>
                <a:spcPct val="0"/>
              </a:spcBef>
              <a:buFont typeface="Wingdings 2" pitchFamily="18" charset="2"/>
              <a:buNone/>
              <a:tabLst>
                <a:tab pos="339725" algn="l"/>
              </a:tabLst>
            </a:pPr>
            <a:endParaRPr lang="en-US" sz="2400"/>
          </a:p>
          <a:p>
            <a:pPr marL="465138" indent="-465138">
              <a:spcBef>
                <a:spcPct val="0"/>
              </a:spcBef>
              <a:buSzTx/>
              <a:buFont typeface="Wingdings 2" pitchFamily="18" charset="2"/>
              <a:buAutoNum type="alphaUcPeriod"/>
              <a:tabLst>
                <a:tab pos="339725" algn="l"/>
              </a:tabLst>
            </a:pPr>
            <a:r>
              <a:rPr lang="en-US" sz="2400"/>
              <a:t>Rheumatoid arthritis (RA)</a:t>
            </a:r>
          </a:p>
          <a:p>
            <a:pPr marL="465138" indent="-465138">
              <a:spcBef>
                <a:spcPct val="0"/>
              </a:spcBef>
              <a:buSzTx/>
              <a:buFont typeface="Wingdings 2" pitchFamily="18" charset="2"/>
              <a:buAutoNum type="alphaUcPeriod"/>
              <a:tabLst>
                <a:tab pos="339725" algn="l"/>
              </a:tabLst>
            </a:pPr>
            <a:r>
              <a:rPr lang="en-US" sz="2400"/>
              <a:t>Fibromyalgia syndrome</a:t>
            </a:r>
          </a:p>
          <a:p>
            <a:pPr marL="465138" indent="-465138">
              <a:spcBef>
                <a:spcPct val="0"/>
              </a:spcBef>
              <a:buSzTx/>
              <a:buFont typeface="Wingdings 2" pitchFamily="18" charset="2"/>
              <a:buAutoNum type="alphaUcPeriod"/>
              <a:tabLst>
                <a:tab pos="339725" algn="l"/>
              </a:tabLst>
            </a:pPr>
            <a:r>
              <a:rPr lang="en-US" sz="2400"/>
              <a:t>Systemic lupus erythematosus</a:t>
            </a:r>
            <a:r>
              <a:rPr lang="en-GB" sz="2400"/>
              <a:t> </a:t>
            </a:r>
          </a:p>
          <a:p>
            <a:pPr marL="465138" indent="-465138">
              <a:spcBef>
                <a:spcPct val="0"/>
              </a:spcBef>
              <a:buSzTx/>
              <a:buFont typeface="Wingdings 2" pitchFamily="18" charset="2"/>
              <a:buAutoNum type="alphaUcPeriod"/>
              <a:tabLst>
                <a:tab pos="339725" algn="l"/>
              </a:tabLst>
            </a:pPr>
            <a:r>
              <a:rPr lang="en-US" sz="2400"/>
              <a:t>Breast cancer</a:t>
            </a:r>
            <a:endParaRPr lang="en-GB"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Joint Changes in Degenerative Joint Disease </a:t>
            </a:r>
            <a:endParaRPr lang="en-GB"/>
          </a:p>
        </p:txBody>
      </p:sp>
      <p:pic>
        <p:nvPicPr>
          <p:cNvPr id="92166" name="Picture 6" descr="020001"/>
          <p:cNvPicPr>
            <a:picLocks noChangeAspect="1" noChangeArrowheads="1"/>
          </p:cNvPicPr>
          <p:nvPr/>
        </p:nvPicPr>
        <p:blipFill>
          <a:blip r:embed="rId2" cstate="print"/>
          <a:srcRect/>
          <a:stretch>
            <a:fillRect/>
          </a:stretch>
        </p:blipFill>
        <p:spPr bwMode="auto">
          <a:xfrm>
            <a:off x="2451100" y="1882775"/>
            <a:ext cx="4241800" cy="413702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p:txBody>
          <a:bodyPr/>
          <a:lstStyle/>
          <a:p>
            <a:r>
              <a:rPr lang="en-US"/>
              <a:t>Question 4</a:t>
            </a:r>
            <a:endParaRPr lang="en-GB"/>
          </a:p>
        </p:txBody>
      </p:sp>
      <p:sp>
        <p:nvSpPr>
          <p:cNvPr id="799747" name="Rectangle 3"/>
          <p:cNvSpPr>
            <a:spLocks noGrp="1" noChangeArrowheads="1"/>
          </p:cNvSpPr>
          <p:nvPr>
            <p:ph type="body" idx="1"/>
          </p:nvPr>
        </p:nvSpPr>
        <p:spPr/>
        <p:txBody>
          <a:bodyPr/>
          <a:lstStyle/>
          <a:p>
            <a:pPr marL="406400" indent="-406400">
              <a:spcBef>
                <a:spcPct val="0"/>
              </a:spcBef>
              <a:buFont typeface="Wingdings 2" pitchFamily="18" charset="2"/>
              <a:buNone/>
              <a:tabLst>
                <a:tab pos="339725" algn="l"/>
              </a:tabLst>
            </a:pPr>
            <a:r>
              <a:rPr lang="en-US" sz="2400"/>
              <a:t>Hydroxychloroquine (Plaquenil) is often used to treat </a:t>
            </a:r>
          </a:p>
          <a:p>
            <a:pPr marL="406400" indent="-406400">
              <a:spcBef>
                <a:spcPct val="0"/>
              </a:spcBef>
              <a:buFont typeface="Wingdings 2" pitchFamily="18" charset="2"/>
              <a:buNone/>
              <a:tabLst>
                <a:tab pos="339725" algn="l"/>
              </a:tabLst>
            </a:pPr>
            <a:r>
              <a:rPr lang="en-US" sz="2400"/>
              <a:t>rheumatoid arthritis (RA) or systemic lupus </a:t>
            </a:r>
          </a:p>
          <a:p>
            <a:pPr marL="406400" indent="-406400">
              <a:spcBef>
                <a:spcPct val="0"/>
              </a:spcBef>
              <a:buFont typeface="Wingdings 2" pitchFamily="18" charset="2"/>
              <a:buNone/>
              <a:tabLst>
                <a:tab pos="339725" algn="l"/>
              </a:tabLst>
            </a:pPr>
            <a:r>
              <a:rPr lang="en-US" sz="2400"/>
              <a:t>erythematosus (SLE), but it is usually prescribed for </a:t>
            </a:r>
          </a:p>
          <a:p>
            <a:pPr marL="406400" indent="-406400">
              <a:spcBef>
                <a:spcPct val="0"/>
              </a:spcBef>
              <a:buFont typeface="Wingdings 2" pitchFamily="18" charset="2"/>
              <a:buNone/>
              <a:tabLst>
                <a:tab pos="339725" algn="l"/>
              </a:tabLst>
            </a:pPr>
            <a:r>
              <a:rPr lang="en-US" sz="2400"/>
              <a:t>which condition?</a:t>
            </a:r>
          </a:p>
          <a:p>
            <a:pPr marL="406400" indent="-406400">
              <a:spcBef>
                <a:spcPct val="0"/>
              </a:spcBef>
              <a:buFont typeface="Wingdings 2" pitchFamily="18" charset="2"/>
              <a:buNone/>
              <a:tabLst>
                <a:tab pos="339725" algn="l"/>
              </a:tabLst>
            </a:pPr>
            <a:endParaRPr lang="en-US" sz="2400"/>
          </a:p>
          <a:p>
            <a:pPr marL="406400" indent="-406400">
              <a:spcBef>
                <a:spcPct val="0"/>
              </a:spcBef>
              <a:buSzTx/>
              <a:buFont typeface="Wingdings 2" pitchFamily="18" charset="2"/>
              <a:buAutoNum type="alphaUcPeriod"/>
              <a:tabLst>
                <a:tab pos="339725" algn="l"/>
              </a:tabLst>
            </a:pPr>
            <a:r>
              <a:rPr lang="en-US" sz="2400"/>
              <a:t>Depression</a:t>
            </a:r>
            <a:r>
              <a:rPr lang="en-GB" sz="2400"/>
              <a:t> </a:t>
            </a:r>
            <a:endParaRPr lang="en-US" sz="2400"/>
          </a:p>
          <a:p>
            <a:pPr marL="406400" indent="-406400">
              <a:spcBef>
                <a:spcPct val="0"/>
              </a:spcBef>
              <a:buSzTx/>
              <a:buFont typeface="Wingdings 2" pitchFamily="18" charset="2"/>
              <a:buAutoNum type="alphaUcPeriod"/>
              <a:tabLst>
                <a:tab pos="339725" algn="l"/>
              </a:tabLst>
            </a:pPr>
            <a:r>
              <a:rPr lang="en-US" sz="2400"/>
              <a:t>Chronic pain</a:t>
            </a:r>
            <a:r>
              <a:rPr lang="en-GB" sz="2400"/>
              <a:t> </a:t>
            </a:r>
            <a:endParaRPr lang="en-US" sz="2400"/>
          </a:p>
          <a:p>
            <a:pPr marL="406400" indent="-406400">
              <a:spcBef>
                <a:spcPct val="0"/>
              </a:spcBef>
              <a:buSzTx/>
              <a:buFont typeface="Wingdings 2" pitchFamily="18" charset="2"/>
              <a:buAutoNum type="alphaUcPeriod"/>
              <a:tabLst>
                <a:tab pos="339725" algn="l"/>
              </a:tabLst>
            </a:pPr>
            <a:r>
              <a:rPr lang="en-US" sz="2400"/>
              <a:t>Malaria</a:t>
            </a:r>
            <a:r>
              <a:rPr lang="en-GB" sz="2400"/>
              <a:t> </a:t>
            </a:r>
            <a:endParaRPr lang="en-US" sz="2400"/>
          </a:p>
          <a:p>
            <a:pPr marL="406400" indent="-406400">
              <a:spcBef>
                <a:spcPct val="0"/>
              </a:spcBef>
              <a:buSzTx/>
              <a:buFont typeface="Wingdings 2" pitchFamily="18" charset="2"/>
              <a:buAutoNum type="alphaUcPeriod"/>
              <a:tabLst>
                <a:tab pos="339725" algn="l"/>
              </a:tabLst>
            </a:pPr>
            <a:r>
              <a:rPr lang="en-US" sz="2400"/>
              <a:t>Lyme disease</a:t>
            </a:r>
            <a:endParaRPr lang="en-GB"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n-US"/>
              <a:t>Question 5</a:t>
            </a:r>
            <a:endParaRPr lang="en-GB"/>
          </a:p>
        </p:txBody>
      </p:sp>
      <p:sp>
        <p:nvSpPr>
          <p:cNvPr id="801795" name="Rectangle 3"/>
          <p:cNvSpPr>
            <a:spLocks noGrp="1" noChangeArrowheads="1"/>
          </p:cNvSpPr>
          <p:nvPr>
            <p:ph type="body" idx="1"/>
          </p:nvPr>
        </p:nvSpPr>
        <p:spPr/>
        <p:txBody>
          <a:bodyPr/>
          <a:lstStyle/>
          <a:p>
            <a:pPr marL="406400" indent="-406400">
              <a:spcBef>
                <a:spcPct val="0"/>
              </a:spcBef>
              <a:buFont typeface="Wingdings 2" pitchFamily="18" charset="2"/>
              <a:buNone/>
              <a:tabLst>
                <a:tab pos="339725" algn="l"/>
              </a:tabLst>
            </a:pPr>
            <a:r>
              <a:rPr lang="en-US" sz="2400"/>
              <a:t>During therapy with Arava for rheumatoid arthritis, a </a:t>
            </a:r>
          </a:p>
          <a:p>
            <a:pPr marL="406400" indent="-406400">
              <a:spcBef>
                <a:spcPct val="0"/>
              </a:spcBef>
              <a:buFont typeface="Wingdings 2" pitchFamily="18" charset="2"/>
              <a:buNone/>
              <a:tabLst>
                <a:tab pos="339725" algn="l"/>
              </a:tabLst>
            </a:pPr>
            <a:r>
              <a:rPr lang="en-US" sz="2400"/>
              <a:t>major concern is:</a:t>
            </a:r>
          </a:p>
          <a:p>
            <a:pPr marL="406400" indent="-406400">
              <a:spcBef>
                <a:spcPct val="0"/>
              </a:spcBef>
              <a:buFont typeface="Wingdings 2" pitchFamily="18" charset="2"/>
              <a:buNone/>
              <a:tabLst>
                <a:tab pos="339725" algn="l"/>
              </a:tabLst>
            </a:pPr>
            <a:endParaRPr lang="en-US" sz="2400"/>
          </a:p>
          <a:p>
            <a:pPr marL="406400" indent="-406400">
              <a:spcBef>
                <a:spcPct val="0"/>
              </a:spcBef>
              <a:buSzTx/>
              <a:buFont typeface="Wingdings 2" pitchFamily="18" charset="2"/>
              <a:buAutoNum type="alphaUcPeriod"/>
              <a:tabLst>
                <a:tab pos="339725" algn="l"/>
              </a:tabLst>
            </a:pPr>
            <a:r>
              <a:rPr lang="en-US" sz="2400"/>
              <a:t>Risk for renal damage</a:t>
            </a:r>
          </a:p>
          <a:p>
            <a:pPr marL="406400" indent="-406400">
              <a:spcBef>
                <a:spcPct val="0"/>
              </a:spcBef>
              <a:buSzTx/>
              <a:buFont typeface="Wingdings 2" pitchFamily="18" charset="2"/>
              <a:buAutoNum type="alphaUcPeriod"/>
              <a:tabLst>
                <a:tab pos="339725" algn="l"/>
              </a:tabLst>
            </a:pPr>
            <a:r>
              <a:rPr lang="en-US" sz="2400"/>
              <a:t>Potential birth defects if pregnancy occurs during therapy</a:t>
            </a:r>
            <a:r>
              <a:rPr lang="en-GB" sz="2400"/>
              <a:t> </a:t>
            </a:r>
          </a:p>
          <a:p>
            <a:pPr marL="406400" indent="-406400">
              <a:spcBef>
                <a:spcPct val="0"/>
              </a:spcBef>
              <a:buSzTx/>
              <a:buFont typeface="Wingdings 2" pitchFamily="18" charset="2"/>
              <a:buAutoNum type="alphaUcPeriod"/>
              <a:tabLst>
                <a:tab pos="339725" algn="l"/>
              </a:tabLst>
            </a:pPr>
            <a:r>
              <a:rPr lang="en-US" sz="2400"/>
              <a:t>Fatigue caused by anemia</a:t>
            </a:r>
          </a:p>
          <a:p>
            <a:pPr marL="406400" indent="-406400">
              <a:spcBef>
                <a:spcPct val="0"/>
              </a:spcBef>
              <a:buSzTx/>
              <a:buFont typeface="Wingdings 2" pitchFamily="18" charset="2"/>
              <a:buAutoNum type="alphaUcPeriod"/>
              <a:tabLst>
                <a:tab pos="339725" algn="l"/>
              </a:tabLst>
            </a:pPr>
            <a:r>
              <a:rPr lang="en-US" sz="2400"/>
              <a:t>Changes in the cornea or lens</a:t>
            </a:r>
            <a:endParaRPr lang="en-GB"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Collaborative Management</a:t>
            </a:r>
          </a:p>
        </p:txBody>
      </p:sp>
      <p:sp>
        <p:nvSpPr>
          <p:cNvPr id="5123" name="Rectangle 3"/>
          <p:cNvSpPr>
            <a:spLocks noGrp="1" noChangeArrowheads="1"/>
          </p:cNvSpPr>
          <p:nvPr>
            <p:ph type="body" idx="1"/>
          </p:nvPr>
        </p:nvSpPr>
        <p:spPr/>
        <p:txBody>
          <a:bodyPr/>
          <a:lstStyle/>
          <a:p>
            <a:pPr>
              <a:spcBef>
                <a:spcPct val="0"/>
              </a:spcBef>
            </a:pPr>
            <a:r>
              <a:rPr lang="en-US"/>
              <a:t>History</a:t>
            </a:r>
          </a:p>
          <a:p>
            <a:pPr>
              <a:spcBef>
                <a:spcPct val="0"/>
              </a:spcBef>
            </a:pPr>
            <a:r>
              <a:rPr lang="en-US"/>
              <a:t>Physical assessment and clinical manifestations:</a:t>
            </a:r>
          </a:p>
          <a:p>
            <a:pPr lvl="1">
              <a:spcBef>
                <a:spcPct val="0"/>
              </a:spcBef>
            </a:pPr>
            <a:r>
              <a:rPr lang="en-US"/>
              <a:t>Joint involvement</a:t>
            </a:r>
          </a:p>
          <a:p>
            <a:pPr lvl="1">
              <a:spcBef>
                <a:spcPct val="0"/>
              </a:spcBef>
            </a:pPr>
            <a:r>
              <a:rPr lang="en-US"/>
              <a:t>Heberden's nodes</a:t>
            </a:r>
          </a:p>
          <a:p>
            <a:pPr lvl="1">
              <a:spcBef>
                <a:spcPct val="0"/>
              </a:spcBef>
            </a:pPr>
            <a:r>
              <a:rPr lang="en-US"/>
              <a:t>Bouchard’s nodes</a:t>
            </a:r>
          </a:p>
          <a:p>
            <a:pPr lvl="1">
              <a:spcBef>
                <a:spcPct val="0"/>
              </a:spcBef>
            </a:pPr>
            <a:r>
              <a:rPr lang="en-US"/>
              <a:t>Joint effusions</a:t>
            </a:r>
          </a:p>
          <a:p>
            <a:pPr lvl="1">
              <a:spcBef>
                <a:spcPct val="0"/>
              </a:spcBef>
            </a:pPr>
            <a:r>
              <a:rPr lang="en-US"/>
              <a:t>Atrophy of skeletal muscle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703513" y="274638"/>
            <a:ext cx="6316662" cy="493458"/>
          </a:xfrm>
        </p:spPr>
        <p:txBody>
          <a:bodyPr/>
          <a:lstStyle/>
          <a:p>
            <a:r>
              <a:rPr lang="en-US" dirty="0" err="1"/>
              <a:t>Heberden’s</a:t>
            </a:r>
            <a:r>
              <a:rPr lang="en-US" dirty="0"/>
              <a:t> Nodes</a:t>
            </a:r>
          </a:p>
        </p:txBody>
      </p:sp>
      <p:pic>
        <p:nvPicPr>
          <p:cNvPr id="58376" name="Picture 8" descr="PP20-2"/>
          <p:cNvPicPr>
            <a:picLocks noChangeAspect="1" noChangeArrowheads="1"/>
          </p:cNvPicPr>
          <p:nvPr/>
        </p:nvPicPr>
        <p:blipFill>
          <a:blip r:embed="rId2" cstate="print"/>
          <a:srcRect/>
          <a:stretch>
            <a:fillRect/>
          </a:stretch>
        </p:blipFill>
        <p:spPr bwMode="auto">
          <a:xfrm>
            <a:off x="2537079" y="1957197"/>
            <a:ext cx="6192838" cy="4333875"/>
          </a:xfrm>
          <a:prstGeom prst="rect">
            <a:avLst/>
          </a:prstGeom>
          <a:noFill/>
        </p:spPr>
      </p:pic>
      <p:sp>
        <p:nvSpPr>
          <p:cNvPr id="4" name="TextBox 3"/>
          <p:cNvSpPr txBox="1"/>
          <p:nvPr/>
        </p:nvSpPr>
        <p:spPr>
          <a:xfrm>
            <a:off x="2624328" y="905256"/>
            <a:ext cx="6080760" cy="646331"/>
          </a:xfrm>
          <a:prstGeom prst="rect">
            <a:avLst/>
          </a:prstGeom>
          <a:noFill/>
        </p:spPr>
        <p:txBody>
          <a:bodyPr wrap="square" rtlCol="0">
            <a:spAutoFit/>
          </a:bodyPr>
          <a:lstStyle/>
          <a:p>
            <a:r>
              <a:rPr lang="en-US" dirty="0" smtClean="0"/>
              <a:t>Hard node or enlargements of the last phalanges of fingers. Most common in osteoarthritis.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703513" y="274638"/>
            <a:ext cx="6316662" cy="594042"/>
          </a:xfrm>
        </p:spPr>
        <p:txBody>
          <a:bodyPr/>
          <a:lstStyle/>
          <a:p>
            <a:r>
              <a:rPr lang="en-US" dirty="0"/>
              <a:t>Ballottement </a:t>
            </a:r>
          </a:p>
        </p:txBody>
      </p:sp>
      <p:pic>
        <p:nvPicPr>
          <p:cNvPr id="60422" name="Picture 6" descr="20slide8"/>
          <p:cNvPicPr>
            <a:picLocks noChangeAspect="1" noChangeArrowheads="1"/>
          </p:cNvPicPr>
          <p:nvPr/>
        </p:nvPicPr>
        <p:blipFill>
          <a:blip r:embed="rId2" cstate="print"/>
          <a:srcRect/>
          <a:stretch>
            <a:fillRect/>
          </a:stretch>
        </p:blipFill>
        <p:spPr bwMode="auto">
          <a:xfrm>
            <a:off x="3514344" y="2874264"/>
            <a:ext cx="5334000" cy="3673475"/>
          </a:xfrm>
          <a:prstGeom prst="rect">
            <a:avLst/>
          </a:prstGeom>
          <a:noFill/>
        </p:spPr>
      </p:pic>
      <p:sp>
        <p:nvSpPr>
          <p:cNvPr id="4" name="TextBox 3"/>
          <p:cNvSpPr txBox="1"/>
          <p:nvPr/>
        </p:nvSpPr>
        <p:spPr>
          <a:xfrm>
            <a:off x="2724912" y="1179576"/>
            <a:ext cx="6236208" cy="646331"/>
          </a:xfrm>
          <a:prstGeom prst="rect">
            <a:avLst/>
          </a:prstGeom>
          <a:noFill/>
        </p:spPr>
        <p:txBody>
          <a:bodyPr wrap="square" rtlCol="0">
            <a:spAutoFit/>
          </a:bodyPr>
          <a:lstStyle/>
          <a:p>
            <a:r>
              <a:rPr lang="en-US" dirty="0" smtClean="0"/>
              <a:t>A </a:t>
            </a:r>
            <a:r>
              <a:rPr lang="en-US" dirty="0" err="1" smtClean="0"/>
              <a:t>palpatory</a:t>
            </a:r>
            <a:r>
              <a:rPr lang="en-US" dirty="0" smtClean="0"/>
              <a:t> technique used in detecting or examining a floating object in the body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Assessments</a:t>
            </a:r>
          </a:p>
        </p:txBody>
      </p:sp>
      <p:sp>
        <p:nvSpPr>
          <p:cNvPr id="6147" name="Rectangle 3"/>
          <p:cNvSpPr>
            <a:spLocks noGrp="1" noChangeArrowheads="1"/>
          </p:cNvSpPr>
          <p:nvPr>
            <p:ph type="body" idx="1"/>
          </p:nvPr>
        </p:nvSpPr>
        <p:spPr/>
        <p:txBody>
          <a:bodyPr/>
          <a:lstStyle/>
          <a:p>
            <a:pPr>
              <a:spcBef>
                <a:spcPct val="0"/>
              </a:spcBef>
            </a:pPr>
            <a:r>
              <a:rPr lang="en-US"/>
              <a:t>Psychosocial</a:t>
            </a:r>
          </a:p>
          <a:p>
            <a:pPr>
              <a:spcBef>
                <a:spcPct val="0"/>
              </a:spcBef>
            </a:pPr>
            <a:r>
              <a:rPr lang="en-US"/>
              <a:t>Laboratory assessment of erythrocyte sedimentation rate and C-reactive protein (may be slightly elevated)</a:t>
            </a:r>
          </a:p>
          <a:p>
            <a:pPr>
              <a:spcBef>
                <a:spcPct val="0"/>
              </a:spcBef>
            </a:pPr>
            <a:r>
              <a:rPr lang="en-US"/>
              <a:t>Radiographic assessment</a:t>
            </a:r>
          </a:p>
          <a:p>
            <a:pPr>
              <a:spcBef>
                <a:spcPct val="0"/>
              </a:spcBef>
            </a:pPr>
            <a:r>
              <a:rPr lang="en-US"/>
              <a:t>Other diagnostic assessments:</a:t>
            </a:r>
          </a:p>
          <a:p>
            <a:pPr lvl="1">
              <a:spcBef>
                <a:spcPct val="0"/>
              </a:spcBef>
            </a:pPr>
            <a:r>
              <a:rPr lang="en-US"/>
              <a:t>MR imaging</a:t>
            </a:r>
          </a:p>
          <a:p>
            <a:pPr lvl="1">
              <a:spcBef>
                <a:spcPct val="0"/>
              </a:spcBef>
            </a:pPr>
            <a:r>
              <a:rPr lang="en-US"/>
              <a:t>CT studies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068_slide">
  <a:themeElements>
    <a:clrScheme name="Office Theme 2">
      <a:dk1>
        <a:srgbClr val="000000"/>
      </a:dk1>
      <a:lt1>
        <a:srgbClr val="FFFFFF"/>
      </a:lt1>
      <a:dk2>
        <a:srgbClr val="003399"/>
      </a:dk2>
      <a:lt2>
        <a:srgbClr val="FFFFFF"/>
      </a:lt2>
      <a:accent1>
        <a:srgbClr val="61C7F2"/>
      </a:accent1>
      <a:accent2>
        <a:srgbClr val="C4B2FF"/>
      </a:accent2>
      <a:accent3>
        <a:srgbClr val="AAADCA"/>
      </a:accent3>
      <a:accent4>
        <a:srgbClr val="DADADA"/>
      </a:accent4>
      <a:accent5>
        <a:srgbClr val="B7E0F7"/>
      </a:accent5>
      <a:accent6>
        <a:srgbClr val="B1A1E7"/>
      </a:accent6>
      <a:hlink>
        <a:srgbClr val="B2CCFF"/>
      </a:hlink>
      <a:folHlink>
        <a:srgbClr val="F7D9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399"/>
        </a:dk2>
        <a:lt2>
          <a:srgbClr val="FFFFFF"/>
        </a:lt2>
        <a:accent1>
          <a:srgbClr val="6D99F2"/>
        </a:accent1>
        <a:accent2>
          <a:srgbClr val="6FB8F7"/>
        </a:accent2>
        <a:accent3>
          <a:srgbClr val="AAADCA"/>
        </a:accent3>
        <a:accent4>
          <a:srgbClr val="DADADA"/>
        </a:accent4>
        <a:accent5>
          <a:srgbClr val="BACAF7"/>
        </a:accent5>
        <a:accent6>
          <a:srgbClr val="64A6E0"/>
        </a:accent6>
        <a:hlink>
          <a:srgbClr val="B2CCFF"/>
        </a:hlink>
        <a:folHlink>
          <a:srgbClr val="B2DB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99"/>
        </a:dk2>
        <a:lt2>
          <a:srgbClr val="FFFFFF"/>
        </a:lt2>
        <a:accent1>
          <a:srgbClr val="61C7F2"/>
        </a:accent1>
        <a:accent2>
          <a:srgbClr val="C4B2FF"/>
        </a:accent2>
        <a:accent3>
          <a:srgbClr val="AAADCA"/>
        </a:accent3>
        <a:accent4>
          <a:srgbClr val="DADADA"/>
        </a:accent4>
        <a:accent5>
          <a:srgbClr val="B7E0F7"/>
        </a:accent5>
        <a:accent6>
          <a:srgbClr val="B1A1E7"/>
        </a:accent6>
        <a:hlink>
          <a:srgbClr val="B2CCFF"/>
        </a:hlink>
        <a:folHlink>
          <a:srgbClr val="F7D9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3399"/>
        </a:dk2>
        <a:lt2>
          <a:srgbClr val="FFFFFF"/>
        </a:lt2>
        <a:accent1>
          <a:srgbClr val="F2AE79"/>
        </a:accent1>
        <a:accent2>
          <a:srgbClr val="8CB2FF"/>
        </a:accent2>
        <a:accent3>
          <a:srgbClr val="AAADCA"/>
        </a:accent3>
        <a:accent4>
          <a:srgbClr val="DADADA"/>
        </a:accent4>
        <a:accent5>
          <a:srgbClr val="F7D3BE"/>
        </a:accent5>
        <a:accent6>
          <a:srgbClr val="7EA1E7"/>
        </a:accent6>
        <a:hlink>
          <a:srgbClr val="FFCFCC"/>
        </a:hlink>
        <a:folHlink>
          <a:srgbClr val="F7E9A1"/>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3399"/>
        </a:dk2>
        <a:lt2>
          <a:srgbClr val="FFFFFF"/>
        </a:lt2>
        <a:accent1>
          <a:srgbClr val="B5DE6F"/>
        </a:accent1>
        <a:accent2>
          <a:srgbClr val="E6CF5C"/>
        </a:accent2>
        <a:accent3>
          <a:srgbClr val="AAADCA"/>
        </a:accent3>
        <a:accent4>
          <a:srgbClr val="DADADA"/>
        </a:accent4>
        <a:accent5>
          <a:srgbClr val="D7ECBB"/>
        </a:accent5>
        <a:accent6>
          <a:srgbClr val="D0BB53"/>
        </a:accent6>
        <a:hlink>
          <a:srgbClr val="FFD9EB"/>
        </a:hlink>
        <a:folHlink>
          <a:srgbClr val="B2CC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6D99F2"/>
        </a:accent1>
        <a:accent2>
          <a:srgbClr val="6FB8F7"/>
        </a:accent2>
        <a:accent3>
          <a:srgbClr val="FFFFFF"/>
        </a:accent3>
        <a:accent4>
          <a:srgbClr val="000000"/>
        </a:accent4>
        <a:accent5>
          <a:srgbClr val="BACAF7"/>
        </a:accent5>
        <a:accent6>
          <a:srgbClr val="64A6E0"/>
        </a:accent6>
        <a:hlink>
          <a:srgbClr val="B2CCFF"/>
        </a:hlink>
        <a:folHlink>
          <a:srgbClr val="B2DB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61C7F2"/>
        </a:accent1>
        <a:accent2>
          <a:srgbClr val="C4B2FF"/>
        </a:accent2>
        <a:accent3>
          <a:srgbClr val="FFFFFF"/>
        </a:accent3>
        <a:accent4>
          <a:srgbClr val="000000"/>
        </a:accent4>
        <a:accent5>
          <a:srgbClr val="B7E0F7"/>
        </a:accent5>
        <a:accent6>
          <a:srgbClr val="B1A1E7"/>
        </a:accent6>
        <a:hlink>
          <a:srgbClr val="B2CCFF"/>
        </a:hlink>
        <a:folHlink>
          <a:srgbClr val="F7D9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F2AE79"/>
        </a:accent1>
        <a:accent2>
          <a:srgbClr val="8CB2FF"/>
        </a:accent2>
        <a:accent3>
          <a:srgbClr val="FFFFFF"/>
        </a:accent3>
        <a:accent4>
          <a:srgbClr val="000000"/>
        </a:accent4>
        <a:accent5>
          <a:srgbClr val="F7D3BE"/>
        </a:accent5>
        <a:accent6>
          <a:srgbClr val="7EA1E7"/>
        </a:accent6>
        <a:hlink>
          <a:srgbClr val="FFCFCC"/>
        </a:hlink>
        <a:folHlink>
          <a:srgbClr val="F7E9A1"/>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B5DE6F"/>
        </a:accent1>
        <a:accent2>
          <a:srgbClr val="E6CF5C"/>
        </a:accent2>
        <a:accent3>
          <a:srgbClr val="FFFFFF"/>
        </a:accent3>
        <a:accent4>
          <a:srgbClr val="000000"/>
        </a:accent4>
        <a:accent5>
          <a:srgbClr val="D7ECBB"/>
        </a:accent5>
        <a:accent6>
          <a:srgbClr val="D0BB53"/>
        </a:accent6>
        <a:hlink>
          <a:srgbClr val="FFD9EB"/>
        </a:hlink>
        <a:folHlink>
          <a:srgbClr val="B2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3399"/>
      </a:dk2>
      <a:lt2>
        <a:srgbClr val="FFFFFF"/>
      </a:lt2>
      <a:accent1>
        <a:srgbClr val="61C7F2"/>
      </a:accent1>
      <a:accent2>
        <a:srgbClr val="C4B2FF"/>
      </a:accent2>
      <a:accent3>
        <a:srgbClr val="AAADCA"/>
      </a:accent3>
      <a:accent4>
        <a:srgbClr val="DADADA"/>
      </a:accent4>
      <a:accent5>
        <a:srgbClr val="B7E0F7"/>
      </a:accent5>
      <a:accent6>
        <a:srgbClr val="B1A1E7"/>
      </a:accent6>
      <a:hlink>
        <a:srgbClr val="B2CCFF"/>
      </a:hlink>
      <a:folHlink>
        <a:srgbClr val="F7D9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3399"/>
        </a:dk2>
        <a:lt2>
          <a:srgbClr val="FFFFFF"/>
        </a:lt2>
        <a:accent1>
          <a:srgbClr val="6D99F2"/>
        </a:accent1>
        <a:accent2>
          <a:srgbClr val="6FB8F7"/>
        </a:accent2>
        <a:accent3>
          <a:srgbClr val="AAADCA"/>
        </a:accent3>
        <a:accent4>
          <a:srgbClr val="DADADA"/>
        </a:accent4>
        <a:accent5>
          <a:srgbClr val="BACAF7"/>
        </a:accent5>
        <a:accent6>
          <a:srgbClr val="64A6E0"/>
        </a:accent6>
        <a:hlink>
          <a:srgbClr val="B2CCFF"/>
        </a:hlink>
        <a:folHlink>
          <a:srgbClr val="B2DBFF"/>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399"/>
        </a:dk2>
        <a:lt2>
          <a:srgbClr val="FFFFFF"/>
        </a:lt2>
        <a:accent1>
          <a:srgbClr val="61C7F2"/>
        </a:accent1>
        <a:accent2>
          <a:srgbClr val="C4B2FF"/>
        </a:accent2>
        <a:accent3>
          <a:srgbClr val="AAADCA"/>
        </a:accent3>
        <a:accent4>
          <a:srgbClr val="DADADA"/>
        </a:accent4>
        <a:accent5>
          <a:srgbClr val="B7E0F7"/>
        </a:accent5>
        <a:accent6>
          <a:srgbClr val="B1A1E7"/>
        </a:accent6>
        <a:hlink>
          <a:srgbClr val="B2CCFF"/>
        </a:hlink>
        <a:folHlink>
          <a:srgbClr val="F7D9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399"/>
        </a:dk2>
        <a:lt2>
          <a:srgbClr val="FFFFFF"/>
        </a:lt2>
        <a:accent1>
          <a:srgbClr val="F2AE79"/>
        </a:accent1>
        <a:accent2>
          <a:srgbClr val="8CB2FF"/>
        </a:accent2>
        <a:accent3>
          <a:srgbClr val="AAADCA"/>
        </a:accent3>
        <a:accent4>
          <a:srgbClr val="DADADA"/>
        </a:accent4>
        <a:accent5>
          <a:srgbClr val="F7D3BE"/>
        </a:accent5>
        <a:accent6>
          <a:srgbClr val="7EA1E7"/>
        </a:accent6>
        <a:hlink>
          <a:srgbClr val="FFCFCC"/>
        </a:hlink>
        <a:folHlink>
          <a:srgbClr val="F7E9A1"/>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399"/>
        </a:dk2>
        <a:lt2>
          <a:srgbClr val="FFFFFF"/>
        </a:lt2>
        <a:accent1>
          <a:srgbClr val="B5DE6F"/>
        </a:accent1>
        <a:accent2>
          <a:srgbClr val="E6CF5C"/>
        </a:accent2>
        <a:accent3>
          <a:srgbClr val="AAADCA"/>
        </a:accent3>
        <a:accent4>
          <a:srgbClr val="DADADA"/>
        </a:accent4>
        <a:accent5>
          <a:srgbClr val="D7ECBB"/>
        </a:accent5>
        <a:accent6>
          <a:srgbClr val="D0BB53"/>
        </a:accent6>
        <a:hlink>
          <a:srgbClr val="FFD9EB"/>
        </a:hlink>
        <a:folHlink>
          <a:srgbClr val="B2CC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6D99F2"/>
        </a:accent1>
        <a:accent2>
          <a:srgbClr val="6FB8F7"/>
        </a:accent2>
        <a:accent3>
          <a:srgbClr val="FFFFFF"/>
        </a:accent3>
        <a:accent4>
          <a:srgbClr val="000000"/>
        </a:accent4>
        <a:accent5>
          <a:srgbClr val="BACAF7"/>
        </a:accent5>
        <a:accent6>
          <a:srgbClr val="64A6E0"/>
        </a:accent6>
        <a:hlink>
          <a:srgbClr val="B2CCFF"/>
        </a:hlink>
        <a:folHlink>
          <a:srgbClr val="B2DB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61C7F2"/>
        </a:accent1>
        <a:accent2>
          <a:srgbClr val="C4B2FF"/>
        </a:accent2>
        <a:accent3>
          <a:srgbClr val="FFFFFF"/>
        </a:accent3>
        <a:accent4>
          <a:srgbClr val="000000"/>
        </a:accent4>
        <a:accent5>
          <a:srgbClr val="B7E0F7"/>
        </a:accent5>
        <a:accent6>
          <a:srgbClr val="B1A1E7"/>
        </a:accent6>
        <a:hlink>
          <a:srgbClr val="B2CCFF"/>
        </a:hlink>
        <a:folHlink>
          <a:srgbClr val="F7D9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2AE79"/>
        </a:accent1>
        <a:accent2>
          <a:srgbClr val="8CB2FF"/>
        </a:accent2>
        <a:accent3>
          <a:srgbClr val="FFFFFF"/>
        </a:accent3>
        <a:accent4>
          <a:srgbClr val="000000"/>
        </a:accent4>
        <a:accent5>
          <a:srgbClr val="F7D3BE"/>
        </a:accent5>
        <a:accent6>
          <a:srgbClr val="7EA1E7"/>
        </a:accent6>
        <a:hlink>
          <a:srgbClr val="FFCFCC"/>
        </a:hlink>
        <a:folHlink>
          <a:srgbClr val="F7E9A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B5DE6F"/>
        </a:accent1>
        <a:accent2>
          <a:srgbClr val="E6CF5C"/>
        </a:accent2>
        <a:accent3>
          <a:srgbClr val="FFFFFF"/>
        </a:accent3>
        <a:accent4>
          <a:srgbClr val="000000"/>
        </a:accent4>
        <a:accent5>
          <a:srgbClr val="D7ECBB"/>
        </a:accent5>
        <a:accent6>
          <a:srgbClr val="D0BB53"/>
        </a:accent6>
        <a:hlink>
          <a:srgbClr val="FFD9EB"/>
        </a:hlink>
        <a:folHlink>
          <a:srgbClr val="B2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med_0068_slide</Template>
  <TotalTime>30</TotalTime>
  <Words>1390</Words>
  <Application>Microsoft Office PowerPoint</Application>
  <PresentationFormat>On-screen Show (4:3)</PresentationFormat>
  <Paragraphs>270</Paragraphs>
  <Slides>51</Slides>
  <Notes>10</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med_0068_slide</vt:lpstr>
      <vt:lpstr>1_Default Design</vt:lpstr>
      <vt:lpstr>Chapter 20</vt:lpstr>
      <vt:lpstr>Rheumatology </vt:lpstr>
      <vt:lpstr>Rheumatology (Cont’d)</vt:lpstr>
      <vt:lpstr>Osteoarthritis </vt:lpstr>
      <vt:lpstr>Joint Changes in Degenerative Joint Disease </vt:lpstr>
      <vt:lpstr>Collaborative Management</vt:lpstr>
      <vt:lpstr>Heberden’s Nodes</vt:lpstr>
      <vt:lpstr>Ballottement </vt:lpstr>
      <vt:lpstr>Assessments</vt:lpstr>
      <vt:lpstr>Chronic Pain: Nonsurgical Management</vt:lpstr>
      <vt:lpstr>Chronic Pain: Surgical Management</vt:lpstr>
      <vt:lpstr>Total Hip Arthroplasty</vt:lpstr>
      <vt:lpstr>Hip Flexion After Total Hip Replacement</vt:lpstr>
      <vt:lpstr>Prevention of Complications </vt:lpstr>
      <vt:lpstr>Total Knee Arthroplasty</vt:lpstr>
      <vt:lpstr>Continuous Passive Motion Machine</vt:lpstr>
      <vt:lpstr>Other Joint Arthroplasties</vt:lpstr>
      <vt:lpstr>OA—Community-Based Care</vt:lpstr>
      <vt:lpstr>Rheumatoid Arthritis</vt:lpstr>
      <vt:lpstr>RA Pathology</vt:lpstr>
      <vt:lpstr>RA—Collaborative Management</vt:lpstr>
      <vt:lpstr>RA Joint Involvement</vt:lpstr>
      <vt:lpstr>RA Systemic Complications</vt:lpstr>
      <vt:lpstr>RA—Associated Syndromes</vt:lpstr>
      <vt:lpstr>RA—Assessments</vt:lpstr>
      <vt:lpstr>RA—Drug Therapy</vt:lpstr>
      <vt:lpstr>RA—Nonpharmacologic Interventions</vt:lpstr>
      <vt:lpstr>RA—Nonpharmacologic Interventions (Cont’d)</vt:lpstr>
      <vt:lpstr>Lupus Erythematosus </vt:lpstr>
      <vt:lpstr>Lupus Erythematosus—Clinical Manifestations</vt:lpstr>
      <vt:lpstr>Characteristic “Butterfly” Rash of Systemic Lupus Erythematosus</vt:lpstr>
      <vt:lpstr>LE—Clinical Manifestations </vt:lpstr>
      <vt:lpstr>Assessments for Lupus </vt:lpstr>
      <vt:lpstr>SLE—Drug Therapy</vt:lpstr>
      <vt:lpstr>Scleroderma (Systemic Sclerosis)</vt:lpstr>
      <vt:lpstr>Scleroderma </vt:lpstr>
      <vt:lpstr>Scleroderma—Clinical Manifestations</vt:lpstr>
      <vt:lpstr>Scleroderma—Interventions </vt:lpstr>
      <vt:lpstr>Gout</vt:lpstr>
      <vt:lpstr>Gout—Interventions</vt:lpstr>
      <vt:lpstr>Lyme Disease</vt:lpstr>
      <vt:lpstr>Lyme Disease Rash</vt:lpstr>
      <vt:lpstr>Fibromyalgia Syndrome</vt:lpstr>
      <vt:lpstr>Theoretic Pathophysiologic Model of Fibromyalgia</vt:lpstr>
      <vt:lpstr>Chronic Fatigue Syndromes</vt:lpstr>
      <vt:lpstr>NCLEX TIME</vt:lpstr>
      <vt:lpstr>Question 1</vt:lpstr>
      <vt:lpstr>Question 2</vt:lpstr>
      <vt:lpstr>Question 3</vt:lpstr>
      <vt:lpstr>Question 4</vt:lpstr>
      <vt:lpstr>Question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dc:title>
  <dc:creator>user</dc:creator>
  <cp:lastModifiedBy>user</cp:lastModifiedBy>
  <cp:revision>4</cp:revision>
  <dcterms:created xsi:type="dcterms:W3CDTF">2011-07-11T04:16:35Z</dcterms:created>
  <dcterms:modified xsi:type="dcterms:W3CDTF">2011-07-25T06:10:52Z</dcterms:modified>
</cp:coreProperties>
</file>