
<file path=[Content_Types].xml><?xml version="1.0" encoding="utf-8"?>
<Types xmlns="http://schemas.openxmlformats.org/package/2006/content-types">
  <Override PartName="/ppt/slides/slide29.xml" ContentType="application/vnd.openxmlformats-officedocument.presentationml.slide+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42"/>
  </p:notesMasterIdLst>
  <p:handoutMasterIdLst>
    <p:handoutMasterId r:id="rId43"/>
  </p:handoutMasterIdLst>
  <p:sldIdLst>
    <p:sldId id="260" r:id="rId3"/>
    <p:sldId id="261" r:id="rId4"/>
    <p:sldId id="262" r:id="rId5"/>
    <p:sldId id="263" r:id="rId6"/>
    <p:sldId id="264" r:id="rId7"/>
    <p:sldId id="265" r:id="rId8"/>
    <p:sldId id="266" r:id="rId9"/>
    <p:sldId id="269" r:id="rId10"/>
    <p:sldId id="270" r:id="rId11"/>
    <p:sldId id="271" r:id="rId12"/>
    <p:sldId id="272" r:id="rId13"/>
    <p:sldId id="273" r:id="rId14"/>
    <p:sldId id="299"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300" r:id="rId31"/>
    <p:sldId id="289" r:id="rId32"/>
    <p:sldId id="291" r:id="rId33"/>
    <p:sldId id="292" r:id="rId34"/>
    <p:sldId id="293" r:id="rId35"/>
    <p:sldId id="294" r:id="rId36"/>
    <p:sldId id="295" r:id="rId37"/>
    <p:sldId id="296" r:id="rId38"/>
    <p:sldId id="297" r:id="rId39"/>
    <p:sldId id="298" r:id="rId40"/>
    <p:sldId id="301" r:id="rId4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varScale="1">
        <p:scale>
          <a:sx n="70" d="100"/>
          <a:sy n="70" d="100"/>
        </p:scale>
        <p:origin x="-52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FABDD39-EF53-443F-ACAC-8F9F2092C6F1}" type="datetimeFigureOut">
              <a:rPr lang="en-US" smtClean="0"/>
              <a:t>11/9/2011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64B195C-FC9D-4424-9F35-22E346C2453B}"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378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61EDB277-E9AE-4EF6-91E4-749D1C2D1C1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www.diabetesselfmanagement.com/articles/Diabetes_Definitions/Nighttime_Hypoglycemia/" TargetMode="External"/><Relationship Id="rId3" Type="http://schemas.openxmlformats.org/officeDocument/2006/relationships/hyperlink" Target="http://www.diabetesselfmanagement.com/articles/Diabetes_Definitions/Hypoglycemia/" TargetMode="External"/><Relationship Id="rId7" Type="http://schemas.openxmlformats.org/officeDocument/2006/relationships/hyperlink" Target="http://www.diabetesselfmanagement.com/articles/Diabetes_Definitions/Glycogen/"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www.diabetesselfmanagement.com/articles/Diabetes_Definitions/Epinephrine/" TargetMode="External"/><Relationship Id="rId5" Type="http://schemas.openxmlformats.org/officeDocument/2006/relationships/hyperlink" Target="http://www.diabetesselfmanagement.com/articles/Diabetes_Definitions/Glucagon/" TargetMode="External"/><Relationship Id="rId4" Type="http://schemas.openxmlformats.org/officeDocument/2006/relationships/hyperlink" Target="http://www.diabetesselfmanagement.com/articles/Diabetes_Definitions/Counterregulatory_Hormones/"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EDB277-E9AE-4EF6-91E4-749D1C2D1C18}" type="slidenum">
              <a:rPr lang="en-US" smtClean="0"/>
              <a:pPr/>
              <a:t>12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8D2D2A-B899-4ECB-AE3D-D286AA54676A}" type="slidenum">
              <a:rPr lang="en-US"/>
              <a:pPr/>
              <a:t>36</a:t>
            </a:fld>
            <a:endParaRPr lang="en-US"/>
          </a:p>
        </p:txBody>
      </p:sp>
      <p:sp>
        <p:nvSpPr>
          <p:cNvPr id="798722" name="Rectangle 2"/>
          <p:cNvSpPr>
            <a:spLocks noGrp="1" noRot="1" noChangeAspect="1" noChangeArrowheads="1" noTextEdit="1"/>
          </p:cNvSpPr>
          <p:nvPr>
            <p:ph type="sldImg"/>
          </p:nvPr>
        </p:nvSpPr>
        <p:spPr>
          <a:ln/>
        </p:spPr>
      </p:sp>
      <p:sp>
        <p:nvSpPr>
          <p:cNvPr id="798723" name="Rectangle 3"/>
          <p:cNvSpPr>
            <a:spLocks noGrp="1" noChangeArrowheads="1"/>
          </p:cNvSpPr>
          <p:nvPr>
            <p:ph type="body" idx="1"/>
          </p:nvPr>
        </p:nvSpPr>
        <p:spPr/>
        <p:txBody>
          <a:bodyPr/>
          <a:lstStyle/>
          <a:p>
            <a:r>
              <a:rPr lang="en-US"/>
              <a:t>Answer: B</a:t>
            </a:r>
          </a:p>
          <a:p>
            <a:r>
              <a:rPr lang="en-US"/>
              <a:t>Rationale: Hyperglycemia (fasting blood glucose levels above 129 mg/dL) and hypertension increase the rate of retinopathy development in patients with type 1 diabetes. Retinopathy is a potential complication for all patients with diabetes mellitus. </a:t>
            </a:r>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DAEBE1-09D2-4CCF-9DE0-0F872D0746E8}" type="slidenum">
              <a:rPr lang="en-US"/>
              <a:pPr/>
              <a:t>37</a:t>
            </a:fld>
            <a:endParaRPr lang="en-US"/>
          </a:p>
        </p:txBody>
      </p:sp>
      <p:sp>
        <p:nvSpPr>
          <p:cNvPr id="800770" name="Rectangle 2"/>
          <p:cNvSpPr>
            <a:spLocks noGrp="1" noRot="1" noChangeAspect="1" noChangeArrowheads="1" noTextEdit="1"/>
          </p:cNvSpPr>
          <p:nvPr>
            <p:ph type="sldImg"/>
          </p:nvPr>
        </p:nvSpPr>
        <p:spPr>
          <a:ln/>
        </p:spPr>
      </p:sp>
      <p:sp>
        <p:nvSpPr>
          <p:cNvPr id="800771" name="Rectangle 3"/>
          <p:cNvSpPr>
            <a:spLocks noGrp="1" noChangeArrowheads="1"/>
          </p:cNvSpPr>
          <p:nvPr>
            <p:ph type="body" idx="1"/>
          </p:nvPr>
        </p:nvSpPr>
        <p:spPr/>
        <p:txBody>
          <a:bodyPr/>
          <a:lstStyle/>
          <a:p>
            <a:r>
              <a:rPr lang="en-US"/>
              <a:t>Answer: D</a:t>
            </a:r>
          </a:p>
          <a:p>
            <a:r>
              <a:rPr lang="en-US"/>
              <a:t>Rationale: American Indians and Alaskan Natives have the highest prevalence (99,500, or 12.8%) of diabetes in people older than 20 years in the United States.</a:t>
            </a:r>
            <a:endParaRPr lang="fr-FR"/>
          </a:p>
          <a:p>
            <a:r>
              <a:rPr lang="fr-FR"/>
              <a:t>Source: www.diabetes.org/diabetes-statistics/prevalence.jsp</a:t>
            </a:r>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D03C75-2366-4701-A15C-4AF369290605}" type="slidenum">
              <a:rPr lang="en-US"/>
              <a:pPr/>
              <a:t>38</a:t>
            </a:fld>
            <a:endParaRPr lang="en-US"/>
          </a:p>
        </p:txBody>
      </p:sp>
      <p:sp>
        <p:nvSpPr>
          <p:cNvPr id="802818" name="Rectangle 2"/>
          <p:cNvSpPr>
            <a:spLocks noGrp="1" noRot="1" noChangeAspect="1" noChangeArrowheads="1" noTextEdit="1"/>
          </p:cNvSpPr>
          <p:nvPr>
            <p:ph type="sldImg"/>
          </p:nvPr>
        </p:nvSpPr>
        <p:spPr>
          <a:ln/>
        </p:spPr>
      </p:sp>
      <p:sp>
        <p:nvSpPr>
          <p:cNvPr id="802819" name="Rectangle 3"/>
          <p:cNvSpPr>
            <a:spLocks noGrp="1" noChangeArrowheads="1"/>
          </p:cNvSpPr>
          <p:nvPr>
            <p:ph type="body" idx="1"/>
          </p:nvPr>
        </p:nvSpPr>
        <p:spPr/>
        <p:txBody>
          <a:bodyPr/>
          <a:lstStyle/>
          <a:p>
            <a:r>
              <a:rPr lang="en-US"/>
              <a:t>Answer: C</a:t>
            </a:r>
          </a:p>
          <a:p>
            <a:r>
              <a:rPr lang="en-US"/>
              <a:t>Rationale: Exercise should be avoided if ketones are present in the urine. Ketones indicate that current insulin levels are not adequate and that exercise would elevate blood glucose levels. </a:t>
            </a:r>
            <a:endParaRPr lang="fr-FR"/>
          </a:p>
          <a:p>
            <a:r>
              <a:rPr lang="fr-FR"/>
              <a:t>Source: www.diabetes.org/weightloss-and-exercise/exercise/getting-started.jsp</a:t>
            </a:r>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tendency of the body to react to extremely low blood sugar (</a:t>
            </a:r>
            <a:r>
              <a:rPr lang="en-US" dirty="0" smtClean="0">
                <a:hlinkClick r:id="rId3"/>
              </a:rPr>
              <a:t>hypoglycemia</a:t>
            </a:r>
            <a:r>
              <a:rPr lang="en-US" dirty="0" smtClean="0"/>
              <a:t>) by overcompensating, resulting in high blood sugar. The </a:t>
            </a:r>
            <a:r>
              <a:rPr lang="en-US" dirty="0" err="1" smtClean="0"/>
              <a:t>Somogyi</a:t>
            </a:r>
            <a:r>
              <a:rPr lang="en-US" dirty="0" smtClean="0"/>
              <a:t> effect, also known as the “rebound” effect, was named after Michael </a:t>
            </a:r>
            <a:r>
              <a:rPr lang="en-US" dirty="0" err="1" smtClean="0"/>
              <a:t>Somogyi</a:t>
            </a:r>
            <a:r>
              <a:rPr lang="en-US" dirty="0" smtClean="0"/>
              <a:t>, the researcher who first described it. </a:t>
            </a:r>
          </a:p>
          <a:p>
            <a:r>
              <a:rPr lang="en-US" dirty="0" smtClean="0"/>
              <a:t>When blood glucose levels drop too low, the body sometimes reacts by releasing </a:t>
            </a:r>
            <a:r>
              <a:rPr lang="en-US" dirty="0" err="1" smtClean="0">
                <a:hlinkClick r:id="rId4"/>
              </a:rPr>
              <a:t>counterregulatory</a:t>
            </a:r>
            <a:r>
              <a:rPr lang="en-US" dirty="0" smtClean="0">
                <a:hlinkClick r:id="rId4"/>
              </a:rPr>
              <a:t> hormones</a:t>
            </a:r>
            <a:r>
              <a:rPr lang="en-US" dirty="0" smtClean="0"/>
              <a:t> such as </a:t>
            </a:r>
            <a:r>
              <a:rPr lang="en-US" dirty="0" smtClean="0">
                <a:hlinkClick r:id="rId5"/>
              </a:rPr>
              <a:t>glucagon</a:t>
            </a:r>
            <a:r>
              <a:rPr lang="en-US" dirty="0" smtClean="0"/>
              <a:t> and </a:t>
            </a:r>
            <a:r>
              <a:rPr lang="en-US" dirty="0" smtClean="0">
                <a:hlinkClick r:id="rId6"/>
              </a:rPr>
              <a:t>epinephrine</a:t>
            </a:r>
            <a:r>
              <a:rPr lang="en-US" dirty="0" smtClean="0"/>
              <a:t>. These hormones spur the liver to convert its stores of </a:t>
            </a:r>
            <a:r>
              <a:rPr lang="en-US" dirty="0" smtClean="0">
                <a:hlinkClick r:id="rId7"/>
              </a:rPr>
              <a:t>glycogen</a:t>
            </a:r>
            <a:r>
              <a:rPr lang="en-US" dirty="0" smtClean="0"/>
              <a:t> into glucose, raising blood glucose levels. This can cause a period of high blood sugar following an episode of hypoglycemia. </a:t>
            </a:r>
          </a:p>
          <a:p>
            <a:r>
              <a:rPr lang="en-US" dirty="0" smtClean="0"/>
              <a:t>The </a:t>
            </a:r>
            <a:r>
              <a:rPr lang="en-US" dirty="0" err="1" smtClean="0"/>
              <a:t>Somogyi</a:t>
            </a:r>
            <a:r>
              <a:rPr lang="en-US" dirty="0" smtClean="0"/>
              <a:t> effect is most likely to occur following an episode of untreated </a:t>
            </a:r>
            <a:r>
              <a:rPr lang="en-US" dirty="0" smtClean="0">
                <a:hlinkClick r:id="rId8"/>
              </a:rPr>
              <a:t>nighttime hypoglycemia</a:t>
            </a:r>
            <a:r>
              <a:rPr lang="en-US" dirty="0" smtClean="0"/>
              <a:t>, resulting in high blood sugar levels in the morning. People who wake up with high blood sugar may need to test their blood glucose levels in the middle of the night (for example, around 3 AM). If their blood sugar level is falling or low at that time, they should speak with their health-care team about increasing their food intake or lowering their insulin dose in the evening. The only way to prevent the </a:t>
            </a:r>
            <a:r>
              <a:rPr lang="en-US" dirty="0" err="1" smtClean="0"/>
              <a:t>Somogyi</a:t>
            </a:r>
            <a:r>
              <a:rPr lang="en-US" dirty="0" smtClean="0"/>
              <a:t> effect is to avoid developing hypoglycemia in the first place.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1EDB277-E9AE-4EF6-91E4-749D1C2D1C18}"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185EF0-2A24-4A4E-BB66-1F7030748EE8}" type="slidenum">
              <a:rPr lang="en-US"/>
              <a:pPr/>
              <a:t>24</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9AD584-127B-41CF-992C-FF48AE17DF45}" type="slidenum">
              <a:rPr lang="en-US"/>
              <a:pPr/>
              <a:t>28</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9DABCF-E6D1-4C76-AD64-C08CADE16C38}" type="slidenum">
              <a:rPr lang="en-US"/>
              <a:pPr/>
              <a:t>30</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CA12B8-CD27-464B-9A0F-C16E38F69F11}" type="slidenum">
              <a:rPr lang="en-US"/>
              <a:pPr/>
              <a:t>31</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E87446-A300-4030-B790-43596B69BA9B}" type="slidenum">
              <a:rPr lang="en-US"/>
              <a:pPr/>
              <a:t>33</a:t>
            </a:fld>
            <a:endParaRPr lang="en-US"/>
          </a:p>
        </p:txBody>
      </p:sp>
      <p:sp>
        <p:nvSpPr>
          <p:cNvPr id="727042" name="Rectangle 2"/>
          <p:cNvSpPr>
            <a:spLocks noGrp="1" noRot="1" noChangeAspect="1" noChangeArrowheads="1" noTextEdit="1"/>
          </p:cNvSpPr>
          <p:nvPr>
            <p:ph type="sldImg"/>
          </p:nvPr>
        </p:nvSpPr>
        <p:spPr>
          <a:ln/>
        </p:spPr>
      </p:sp>
      <p:sp>
        <p:nvSpPr>
          <p:cNvPr id="727043" name="Rectangle 3"/>
          <p:cNvSpPr>
            <a:spLocks noGrp="1" noChangeArrowheads="1"/>
          </p:cNvSpPr>
          <p:nvPr>
            <p:ph type="body" idx="1"/>
          </p:nvPr>
        </p:nvSpPr>
        <p:spPr/>
        <p:txBody>
          <a:bodyPr/>
          <a:lstStyle/>
          <a:p>
            <a:endParaRPr lang="en-GB" b="1"/>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4A6282-632E-4706-99F1-9A782DE1D409}" type="slidenum">
              <a:rPr lang="en-US"/>
              <a:pPr/>
              <a:t>34</a:t>
            </a:fld>
            <a:endParaRPr lang="en-US"/>
          </a:p>
        </p:txBody>
      </p:sp>
      <p:sp>
        <p:nvSpPr>
          <p:cNvPr id="794626" name="Rectangle 2"/>
          <p:cNvSpPr>
            <a:spLocks noGrp="1" noRot="1" noChangeAspect="1" noChangeArrowheads="1" noTextEdit="1"/>
          </p:cNvSpPr>
          <p:nvPr>
            <p:ph type="sldImg"/>
          </p:nvPr>
        </p:nvSpPr>
        <p:spPr>
          <a:ln/>
        </p:spPr>
      </p:sp>
      <p:sp>
        <p:nvSpPr>
          <p:cNvPr id="794627" name="Rectangle 3"/>
          <p:cNvSpPr>
            <a:spLocks noGrp="1" noChangeArrowheads="1"/>
          </p:cNvSpPr>
          <p:nvPr>
            <p:ph type="body" idx="1"/>
          </p:nvPr>
        </p:nvSpPr>
        <p:spPr/>
        <p:txBody>
          <a:bodyPr/>
          <a:lstStyle/>
          <a:p>
            <a:r>
              <a:rPr lang="en-US"/>
              <a:t>Answer: C</a:t>
            </a:r>
          </a:p>
          <a:p>
            <a:r>
              <a:rPr lang="en-US"/>
              <a:t>Rationale: Myocardial infarction is known to be the leading cause of death among patients with diabetes.</a:t>
            </a:r>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1CA0D0-25A2-45A5-80FA-630337D96E30}" type="slidenum">
              <a:rPr lang="en-US"/>
              <a:pPr/>
              <a:t>35</a:t>
            </a:fld>
            <a:endParaRPr lang="en-US"/>
          </a:p>
        </p:txBody>
      </p:sp>
      <p:sp>
        <p:nvSpPr>
          <p:cNvPr id="796674" name="Rectangle 2"/>
          <p:cNvSpPr>
            <a:spLocks noGrp="1" noRot="1" noChangeAspect="1" noChangeArrowheads="1" noTextEdit="1"/>
          </p:cNvSpPr>
          <p:nvPr>
            <p:ph type="sldImg"/>
          </p:nvPr>
        </p:nvSpPr>
        <p:spPr>
          <a:ln/>
        </p:spPr>
      </p:sp>
      <p:sp>
        <p:nvSpPr>
          <p:cNvPr id="796675" name="Rectangle 3"/>
          <p:cNvSpPr>
            <a:spLocks noGrp="1" noChangeArrowheads="1"/>
          </p:cNvSpPr>
          <p:nvPr>
            <p:ph type="body" idx="1"/>
          </p:nvPr>
        </p:nvSpPr>
        <p:spPr/>
        <p:txBody>
          <a:bodyPr/>
          <a:lstStyle/>
          <a:p>
            <a:r>
              <a:rPr lang="en-US"/>
              <a:t>Answer: A</a:t>
            </a:r>
          </a:p>
          <a:p>
            <a:r>
              <a:rPr lang="en-US"/>
              <a:t>Rationale: Glucose is necessary for brain function. Thus confusion is a marker of severe hypoglycemia requiring immediate intervention.</a:t>
            </a:r>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custDataLst>
              <p:tags r:id="rId1"/>
            </p:custDataLst>
          </p:nvPr>
        </p:nvSpPr>
        <p:spPr>
          <a:xfrm>
            <a:off x="2701925" y="2130425"/>
            <a:ext cx="4800600" cy="1470025"/>
          </a:xfrm>
        </p:spPr>
        <p:txBody>
          <a:bodyPr/>
          <a:lstStyle>
            <a:lvl1pPr>
              <a:defRPr/>
            </a:lvl1pPr>
          </a:lstStyle>
          <a:p>
            <a:r>
              <a:rPr lang="en-US" smtClean="0"/>
              <a:t>Click to edit Master title style</a:t>
            </a:r>
            <a:endParaRPr lang="en-US"/>
          </a:p>
        </p:txBody>
      </p:sp>
      <p:sp>
        <p:nvSpPr>
          <p:cNvPr id="21507"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1508" name="Rectangle 4"/>
          <p:cNvSpPr>
            <a:spLocks noGrp="1" noChangeArrowheads="1"/>
          </p:cNvSpPr>
          <p:nvPr>
            <p:ph type="dt" sz="half" idx="2"/>
          </p:nvPr>
        </p:nvSpPr>
        <p:spPr/>
        <p:txBody>
          <a:bodyPr/>
          <a:lstStyle>
            <a:lvl1pPr>
              <a:defRPr/>
            </a:lvl1pPr>
          </a:lstStyle>
          <a:p>
            <a:endParaRPr lang="en-US"/>
          </a:p>
        </p:txBody>
      </p:sp>
      <p:sp>
        <p:nvSpPr>
          <p:cNvPr id="21509" name="Rectangle 5"/>
          <p:cNvSpPr>
            <a:spLocks noGrp="1" noChangeArrowheads="1"/>
          </p:cNvSpPr>
          <p:nvPr>
            <p:ph type="ftr" sz="quarter" idx="3"/>
          </p:nvPr>
        </p:nvSpPr>
        <p:spPr/>
        <p:txBody>
          <a:bodyPr/>
          <a:lstStyle>
            <a:lvl1pPr>
              <a:defRPr/>
            </a:lvl1pPr>
          </a:lstStyle>
          <a:p>
            <a:endParaRPr lang="en-US"/>
          </a:p>
        </p:txBody>
      </p:sp>
      <p:sp>
        <p:nvSpPr>
          <p:cNvPr id="21510" name="Rectangle 6"/>
          <p:cNvSpPr>
            <a:spLocks noGrp="1" noChangeArrowheads="1"/>
          </p:cNvSpPr>
          <p:nvPr>
            <p:ph type="sldNum" sz="quarter" idx="4"/>
          </p:nvPr>
        </p:nvSpPr>
        <p:spPr/>
        <p:txBody>
          <a:bodyPr/>
          <a:lstStyle>
            <a:lvl1pPr>
              <a:defRPr/>
            </a:lvl1pPr>
          </a:lstStyle>
          <a:p>
            <a:fld id="{0DF0B8F6-0D1E-47E7-A810-24F62666B0B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2E8E30-B3FD-4E5A-8566-A0426AE9A72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20A192-B10D-47A4-A3EC-46E5574F702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8675"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8676"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8677" name="Rectangle 5"/>
          <p:cNvSpPr>
            <a:spLocks noGrp="1" noChangeArrowheads="1"/>
          </p:cNvSpPr>
          <p:nvPr>
            <p:ph type="dt" sz="half" idx="2"/>
          </p:nvPr>
        </p:nvSpPr>
        <p:spPr/>
        <p:txBody>
          <a:bodyPr/>
          <a:lstStyle>
            <a:lvl1pPr>
              <a:defRPr/>
            </a:lvl1pPr>
          </a:lstStyle>
          <a:p>
            <a:endParaRPr lang="en-US"/>
          </a:p>
        </p:txBody>
      </p:sp>
      <p:sp>
        <p:nvSpPr>
          <p:cNvPr id="28678" name="Rectangle 6"/>
          <p:cNvSpPr>
            <a:spLocks noGrp="1" noChangeArrowheads="1"/>
          </p:cNvSpPr>
          <p:nvPr>
            <p:ph type="ftr" sz="quarter" idx="3"/>
          </p:nvPr>
        </p:nvSpPr>
        <p:spPr/>
        <p:txBody>
          <a:bodyPr/>
          <a:lstStyle>
            <a:lvl1pPr>
              <a:defRPr/>
            </a:lvl1pPr>
          </a:lstStyle>
          <a:p>
            <a:endParaRPr lang="en-US"/>
          </a:p>
        </p:txBody>
      </p:sp>
      <p:sp>
        <p:nvSpPr>
          <p:cNvPr id="28679" name="Rectangle 7"/>
          <p:cNvSpPr>
            <a:spLocks noGrp="1" noChangeArrowheads="1"/>
          </p:cNvSpPr>
          <p:nvPr>
            <p:ph type="sldNum" sz="quarter" idx="4"/>
          </p:nvPr>
        </p:nvSpPr>
        <p:spPr/>
        <p:txBody>
          <a:bodyPr/>
          <a:lstStyle>
            <a:lvl1pPr>
              <a:defRPr/>
            </a:lvl1pPr>
          </a:lstStyle>
          <a:p>
            <a:fld id="{487D34AD-9C50-4271-9112-581282AF947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EDC990-5CD7-464F-B464-2821996B72AD}"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A395E3-0D93-4D88-AE78-CEADEE20CF76}"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081734A-70C6-4E94-BF67-0C9E54E2148F}"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7834829-C01A-4A1C-99C3-7070655DFF24}"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7DC7EE5-4372-4E5E-BE0D-7D87201B3820}"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EBA0183-2F6C-489D-87FB-223A2D630ABD}"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4B47EC-FB27-4322-9A10-6250E16CCD7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A05002-FE9B-40FE-8CD6-D72A0D011770}"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F578087-5A9B-450B-AD6D-2E2BC37C4665}"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EFAE04-F50F-4EFF-A6AF-194C5FA747B7}"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C0302C-4F74-4B79-9831-7EA728DC372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291022-30A6-4119-AA25-4838F62A1B9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E91806-F018-42AA-851C-EE0C1ED7572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DB294D1-CEB4-4FDB-8F1C-120316E18F8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A246ADB-6E25-4D8F-B4B5-7CCB9103CD7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76CD171-2251-493D-A110-4D3F1B27BAC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B2B02F-97EC-46B1-A3D6-5C2B6459D22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E934ED6-72A0-4F66-AD6F-7300B09CD2F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00889F5-AEE8-476D-B39A-D92BC8A07C1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7651"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7652"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3"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7654"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7655"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46FD1C9-8F44-4A0F-B77D-5A243D94475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en.wikipedia.org/wiki/Pharmacokinetics" TargetMode="External"/><Relationship Id="rId3" Type="http://schemas.openxmlformats.org/officeDocument/2006/relationships/hyperlink" Target="http://en.wikipedia.org/wiki/Diabetes" TargetMode="External"/><Relationship Id="rId7" Type="http://schemas.openxmlformats.org/officeDocument/2006/relationships/hyperlink" Target="http://en.wikipedia.org/wiki/Insuli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en.wikipedia.org/wiki/Subcutaneous_injection" TargetMode="External"/><Relationship Id="rId11" Type="http://schemas.openxmlformats.org/officeDocument/2006/relationships/hyperlink" Target="http://en.wikipedia.org/wiki/Navel" TargetMode="External"/><Relationship Id="rId5" Type="http://schemas.openxmlformats.org/officeDocument/2006/relationships/hyperlink" Target="http://en.wikipedia.org/wiki/Skin" TargetMode="External"/><Relationship Id="rId10" Type="http://schemas.openxmlformats.org/officeDocument/2006/relationships/hyperlink" Target="http://en.wikipedia.org/wiki/Diabetes_mellitus" TargetMode="External"/><Relationship Id="rId4" Type="http://schemas.openxmlformats.org/officeDocument/2006/relationships/hyperlink" Target="http://en.wikipedia.org/wiki/Medicine" TargetMode="External"/><Relationship Id="rId9" Type="http://schemas.openxmlformats.org/officeDocument/2006/relationships/hyperlink" Target="http://en.wikipedia.org/w/index.php?title=Chronic_complication_of_diabetes_mellitus&amp;action=edit&amp;redlink=1"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diabetesselfmanagement.com/articles/Diabetes_Definitions/Nighttime_Hypoglycemi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en.wikipedia.org/wiki/Urinalysis" TargetMode="External"/><Relationship Id="rId13" Type="http://schemas.openxmlformats.org/officeDocument/2006/relationships/hyperlink" Target="http://en.wikipedia.org/wiki/Medical_emergency" TargetMode="External"/><Relationship Id="rId3" Type="http://schemas.openxmlformats.org/officeDocument/2006/relationships/hyperlink" Target="http://en.wikipedia.org/wiki/Dehydration" TargetMode="External"/><Relationship Id="rId7" Type="http://schemas.openxmlformats.org/officeDocument/2006/relationships/hyperlink" Target="http://en.wikipedia.org/wiki/Blood_test" TargetMode="External"/><Relationship Id="rId12" Type="http://schemas.openxmlformats.org/officeDocument/2006/relationships/hyperlink" Target="http://www.medterms.com/script/main/art.asp?articlekey=16167" TargetMode="External"/><Relationship Id="rId2" Type="http://schemas.openxmlformats.org/officeDocument/2006/relationships/hyperlink" Target="http://en.wikipedia.org/wiki/Vomiting" TargetMode="External"/><Relationship Id="rId1" Type="http://schemas.openxmlformats.org/officeDocument/2006/relationships/slideLayout" Target="../slideLayouts/slideLayout2.xml"/><Relationship Id="rId6" Type="http://schemas.openxmlformats.org/officeDocument/2006/relationships/hyperlink" Target="http://en.wikipedia.org/wiki/Coma" TargetMode="External"/><Relationship Id="rId11" Type="http://schemas.openxmlformats.org/officeDocument/2006/relationships/hyperlink" Target="http://en.wikipedia.org/wiki/Intravenous_fluid" TargetMode="External"/><Relationship Id="rId5" Type="http://schemas.openxmlformats.org/officeDocument/2006/relationships/hyperlink" Target="http://en.wikipedia.org/wiki/Mental_confusion" TargetMode="External"/><Relationship Id="rId10" Type="http://schemas.openxmlformats.org/officeDocument/2006/relationships/hyperlink" Target="http://en.wikipedia.org/wiki/Blood_sugar" TargetMode="External"/><Relationship Id="rId4" Type="http://schemas.openxmlformats.org/officeDocument/2006/relationships/hyperlink" Target="http://en.wikipedia.org/wiki/Kussmaul_breathing" TargetMode="External"/><Relationship Id="rId9" Type="http://schemas.openxmlformats.org/officeDocument/2006/relationships/hyperlink" Target="http://en.wikipedia.org/wiki/Ketoacidosi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304800"/>
            <a:ext cx="7772400" cy="1470025"/>
          </a:xfrm>
        </p:spPr>
        <p:txBody>
          <a:bodyPr/>
          <a:lstStyle/>
          <a:p>
            <a:r>
              <a:rPr lang="en-US" sz="4000" dirty="0"/>
              <a:t>Chapter 67</a:t>
            </a:r>
          </a:p>
        </p:txBody>
      </p:sp>
      <p:sp>
        <p:nvSpPr>
          <p:cNvPr id="2051" name="Rectangle 3"/>
          <p:cNvSpPr>
            <a:spLocks noGrp="1" noChangeArrowheads="1"/>
          </p:cNvSpPr>
          <p:nvPr>
            <p:ph type="subTitle" idx="1"/>
          </p:nvPr>
        </p:nvSpPr>
        <p:spPr>
          <a:xfrm>
            <a:off x="2057400" y="2057400"/>
            <a:ext cx="6400800" cy="1752600"/>
          </a:xfrm>
        </p:spPr>
        <p:txBody>
          <a:bodyPr/>
          <a:lstStyle/>
          <a:p>
            <a:r>
              <a:rPr lang="en-US" sz="4000" dirty="0"/>
              <a:t>Care of Patients with Diabetes Mellitus</a:t>
            </a:r>
          </a:p>
        </p:txBody>
      </p:sp>
      <p:sp>
        <p:nvSpPr>
          <p:cNvPr id="4" name="TextBox 3"/>
          <p:cNvSpPr txBox="1"/>
          <p:nvPr/>
        </p:nvSpPr>
        <p:spPr>
          <a:xfrm>
            <a:off x="4724400" y="4876800"/>
            <a:ext cx="3962400" cy="923330"/>
          </a:xfrm>
          <a:prstGeom prst="rect">
            <a:avLst/>
          </a:prstGeom>
          <a:noFill/>
        </p:spPr>
        <p:txBody>
          <a:bodyPr wrap="square" rtlCol="0">
            <a:spAutoFit/>
          </a:bodyPr>
          <a:lstStyle/>
          <a:p>
            <a:r>
              <a:rPr lang="en-US" dirty="0" smtClean="0"/>
              <a:t>Marion Kreisel MSN, RN</a:t>
            </a:r>
          </a:p>
          <a:p>
            <a:r>
              <a:rPr lang="en-US" dirty="0" smtClean="0"/>
              <a:t>Adult Health 2 NU230</a:t>
            </a:r>
          </a:p>
          <a:p>
            <a:r>
              <a:rPr lang="en-US" dirty="0" smtClean="0"/>
              <a:t>Fall 2011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Drug Therapy</a:t>
            </a:r>
          </a:p>
        </p:txBody>
      </p:sp>
      <p:sp>
        <p:nvSpPr>
          <p:cNvPr id="46083" name="Rectangle 3"/>
          <p:cNvSpPr>
            <a:spLocks noGrp="1" noChangeArrowheads="1"/>
          </p:cNvSpPr>
          <p:nvPr>
            <p:ph type="body" idx="1"/>
          </p:nvPr>
        </p:nvSpPr>
        <p:spPr/>
        <p:txBody>
          <a:bodyPr/>
          <a:lstStyle/>
          <a:p>
            <a:pPr>
              <a:spcBef>
                <a:spcPct val="0"/>
              </a:spcBef>
            </a:pPr>
            <a:r>
              <a:rPr lang="en-US" dirty="0"/>
              <a:t>Oral therapy:</a:t>
            </a:r>
          </a:p>
          <a:p>
            <a:pPr lvl="1">
              <a:spcBef>
                <a:spcPct val="0"/>
              </a:spcBef>
            </a:pPr>
            <a:r>
              <a:rPr lang="en-US" b="1" i="1" u="sng" dirty="0"/>
              <a:t>Sulfonylurea </a:t>
            </a:r>
            <a:r>
              <a:rPr lang="en-US" b="1" i="1" u="sng" dirty="0" smtClean="0"/>
              <a:t>agents: AVOID NSAIDS</a:t>
            </a:r>
            <a:endParaRPr lang="en-US" b="1" i="1" u="sng" dirty="0"/>
          </a:p>
          <a:p>
            <a:pPr lvl="1">
              <a:spcBef>
                <a:spcPct val="0"/>
              </a:spcBef>
            </a:pPr>
            <a:r>
              <a:rPr lang="en-US" dirty="0" err="1"/>
              <a:t>Meglitinide</a:t>
            </a:r>
            <a:r>
              <a:rPr lang="en-US" dirty="0"/>
              <a:t> analogues</a:t>
            </a:r>
          </a:p>
          <a:p>
            <a:pPr lvl="1">
              <a:spcBef>
                <a:spcPct val="0"/>
              </a:spcBef>
            </a:pPr>
            <a:r>
              <a:rPr lang="en-US" dirty="0" err="1"/>
              <a:t>Biguanides</a:t>
            </a:r>
            <a:endParaRPr lang="en-US" dirty="0"/>
          </a:p>
          <a:p>
            <a:pPr lvl="1">
              <a:spcBef>
                <a:spcPct val="0"/>
              </a:spcBef>
            </a:pPr>
            <a:r>
              <a:rPr lang="en-US" dirty="0"/>
              <a:t>Alpha-</a:t>
            </a:r>
            <a:r>
              <a:rPr lang="en-US" dirty="0" err="1"/>
              <a:t>glucosidase</a:t>
            </a:r>
            <a:r>
              <a:rPr lang="en-US" dirty="0"/>
              <a:t> inhibitors</a:t>
            </a:r>
          </a:p>
          <a:p>
            <a:pPr lvl="1">
              <a:spcBef>
                <a:spcPct val="0"/>
              </a:spcBef>
            </a:pPr>
            <a:r>
              <a:rPr lang="en-US" dirty="0" err="1"/>
              <a:t>Thiazolidinediones</a:t>
            </a:r>
            <a:endParaRPr lang="en-US" dirty="0"/>
          </a:p>
          <a:p>
            <a:pPr lvl="1">
              <a:spcBef>
                <a:spcPct val="0"/>
              </a:spcBef>
            </a:pPr>
            <a:r>
              <a:rPr lang="en-US" dirty="0"/>
              <a:t>Combination agents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Insulin Therapy </a:t>
            </a:r>
          </a:p>
        </p:txBody>
      </p:sp>
      <p:sp>
        <p:nvSpPr>
          <p:cNvPr id="47107" name="Rectangle 3"/>
          <p:cNvSpPr>
            <a:spLocks noGrp="1" noChangeArrowheads="1"/>
          </p:cNvSpPr>
          <p:nvPr>
            <p:ph type="body" idx="1"/>
          </p:nvPr>
        </p:nvSpPr>
        <p:spPr/>
        <p:txBody>
          <a:bodyPr/>
          <a:lstStyle/>
          <a:p>
            <a:pPr>
              <a:spcBef>
                <a:spcPct val="0"/>
              </a:spcBef>
            </a:pPr>
            <a:r>
              <a:rPr lang="en-US"/>
              <a:t>Types of insulin</a:t>
            </a:r>
          </a:p>
          <a:p>
            <a:pPr>
              <a:spcBef>
                <a:spcPct val="0"/>
              </a:spcBef>
            </a:pPr>
            <a:r>
              <a:rPr lang="en-US"/>
              <a:t>Insulin regimens</a:t>
            </a:r>
          </a:p>
          <a:p>
            <a:pPr>
              <a:spcBef>
                <a:spcPct val="0"/>
              </a:spcBef>
            </a:pPr>
            <a:r>
              <a:rPr lang="en-US"/>
              <a:t>Factors influencing insulin absorption</a:t>
            </a:r>
          </a:p>
          <a:p>
            <a:pPr>
              <a:spcBef>
                <a:spcPct val="0"/>
              </a:spcBef>
            </a:pPr>
            <a:r>
              <a:rPr lang="en-US"/>
              <a:t>Mixing insulins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52400" y="274638"/>
            <a:ext cx="8867775" cy="639762"/>
          </a:xfrm>
        </p:spPr>
        <p:txBody>
          <a:bodyPr/>
          <a:lstStyle/>
          <a:p>
            <a:r>
              <a:rPr lang="en-US" dirty="0"/>
              <a:t>Complications of Insulin Therapy</a:t>
            </a:r>
          </a:p>
        </p:txBody>
      </p:sp>
      <p:sp>
        <p:nvSpPr>
          <p:cNvPr id="48131" name="Rectangle 3"/>
          <p:cNvSpPr>
            <a:spLocks noGrp="1" noChangeArrowheads="1"/>
          </p:cNvSpPr>
          <p:nvPr>
            <p:ph type="body" idx="1"/>
          </p:nvPr>
        </p:nvSpPr>
        <p:spPr>
          <a:xfrm>
            <a:off x="228600" y="1066800"/>
            <a:ext cx="8762999" cy="5638800"/>
          </a:xfrm>
        </p:spPr>
        <p:txBody>
          <a:bodyPr/>
          <a:lstStyle/>
          <a:p>
            <a:pPr>
              <a:spcBef>
                <a:spcPct val="0"/>
              </a:spcBef>
            </a:pPr>
            <a:r>
              <a:rPr lang="en-US" b="1" i="1" u="sng" dirty="0" err="1" smtClean="0"/>
              <a:t>Lipoatrophy</a:t>
            </a:r>
            <a:r>
              <a:rPr lang="en-US" b="1" i="1" u="sng" dirty="0" smtClean="0"/>
              <a:t>: is the term describing the localized loss of fat tissue. This may occur as a result of </a:t>
            </a:r>
            <a:r>
              <a:rPr lang="en-US" b="1" i="1" u="sng" dirty="0" err="1" smtClean="0"/>
              <a:t>subcutanous</a:t>
            </a:r>
            <a:r>
              <a:rPr lang="en-US" b="1" i="1" u="sng" dirty="0" smtClean="0"/>
              <a:t> injections of insulin in the treatment of </a:t>
            </a:r>
            <a:r>
              <a:rPr lang="en-US" b="1" i="1" u="sng" dirty="0" smtClean="0">
                <a:hlinkClick r:id="rId3" tooltip="Diabetes"/>
              </a:rPr>
              <a:t>diabetes</a:t>
            </a:r>
            <a:r>
              <a:rPr lang="en-US" b="1" i="1" u="sng" dirty="0" smtClean="0"/>
              <a:t>. </a:t>
            </a:r>
            <a:endParaRPr lang="en-US" b="1" i="1" u="sng" dirty="0"/>
          </a:p>
          <a:p>
            <a:r>
              <a:rPr lang="en-US" b="1" i="1" u="sng" dirty="0" err="1" smtClean="0"/>
              <a:t>Lipohypertrophy</a:t>
            </a:r>
            <a:r>
              <a:rPr lang="en-US" b="1" i="1" u="sng" dirty="0" smtClean="0"/>
              <a:t>: is a </a:t>
            </a:r>
            <a:r>
              <a:rPr lang="en-US" b="1" i="1" u="sng" dirty="0" smtClean="0">
                <a:hlinkClick r:id="rId4" tooltip="Medicine"/>
              </a:rPr>
              <a:t>medical</a:t>
            </a:r>
            <a:r>
              <a:rPr lang="en-US" b="1" i="1" u="sng" dirty="0" smtClean="0"/>
              <a:t> term that refers to a lump under the </a:t>
            </a:r>
            <a:r>
              <a:rPr lang="en-US" b="1" i="1" u="sng" dirty="0" smtClean="0">
                <a:hlinkClick r:id="rId5" tooltip="Skin"/>
              </a:rPr>
              <a:t>skin</a:t>
            </a:r>
            <a:r>
              <a:rPr lang="en-US" b="1" i="1" u="sng" dirty="0" smtClean="0"/>
              <a:t> caused by accumulation of extra fat at the site of many </a:t>
            </a:r>
            <a:r>
              <a:rPr lang="en-US" b="1" i="1" u="sng" dirty="0" smtClean="0">
                <a:hlinkClick r:id="rId6" tooltip="Subcutaneous injection"/>
              </a:rPr>
              <a:t>subcutaneous injections</a:t>
            </a:r>
            <a:r>
              <a:rPr lang="en-US" b="1" i="1" u="sng" dirty="0" smtClean="0"/>
              <a:t> of </a:t>
            </a:r>
            <a:r>
              <a:rPr lang="en-US" b="1" i="1" u="sng" dirty="0" smtClean="0">
                <a:hlinkClick r:id="rId7" tooltip="Insulin"/>
              </a:rPr>
              <a:t>insulin</a:t>
            </a:r>
            <a:r>
              <a:rPr lang="en-US" b="1" i="1" u="sng" dirty="0" smtClean="0"/>
              <a:t>. It may be unsightly, mildly painful, and may change the timing or completeness of insulin </a:t>
            </a:r>
            <a:r>
              <a:rPr lang="en-US" b="1" i="1" u="sng" dirty="0" smtClean="0">
                <a:hlinkClick r:id="rId8" tooltip="Pharmacokinetics"/>
              </a:rPr>
              <a:t>action</a:t>
            </a:r>
            <a:r>
              <a:rPr lang="en-US" b="1" i="1" u="sng" dirty="0" smtClean="0"/>
              <a:t>. It is a common, minor, </a:t>
            </a:r>
            <a:r>
              <a:rPr lang="en-US" b="1" i="1" u="sng" dirty="0">
                <a:solidFill>
                  <a:schemeClr val="tx1"/>
                </a:solidFill>
                <a:latin typeface="+mn-lt"/>
                <a:ea typeface="+mn-ea"/>
                <a:cs typeface="+mn-cs"/>
                <a:hlinkClick r:id="rId9" tooltip="Chronic complication of diabetes mellitus (page does not exist)"/>
              </a:rPr>
              <a:t>chronic complication of diabetes mellitus</a:t>
            </a:r>
            <a:r>
              <a:rPr lang="en-US" b="1" i="1" u="sng" dirty="0" smtClean="0"/>
              <a:t>.</a:t>
            </a:r>
          </a:p>
          <a:p>
            <a:r>
              <a:rPr lang="en-US" b="1" i="1" u="sng" dirty="0" smtClean="0"/>
              <a:t>To avoid </a:t>
            </a:r>
            <a:r>
              <a:rPr lang="en-US" b="1" i="1" u="sng" dirty="0" err="1" smtClean="0"/>
              <a:t>lipohypertrophy</a:t>
            </a:r>
            <a:r>
              <a:rPr lang="en-US" b="1" i="1" u="sng" dirty="0" smtClean="0"/>
              <a:t>, persons with </a:t>
            </a:r>
            <a:r>
              <a:rPr lang="en-US" b="1" i="1" u="sng" dirty="0" smtClean="0">
                <a:hlinkClick r:id="rId10" tooltip="Diabetes mellitus"/>
              </a:rPr>
              <a:t>diabetes mellitus</a:t>
            </a:r>
            <a:r>
              <a:rPr lang="en-US" b="1" i="1" u="sng" dirty="0" smtClean="0"/>
              <a:t> who inject insulin daily for an extended period of time are advised to rotate their injections among several areas (usually upper, outer arms, outer thighs, abdomen below and around the </a:t>
            </a:r>
            <a:r>
              <a:rPr lang="en-US" b="1" i="1" u="sng" dirty="0" smtClean="0">
                <a:hlinkClick r:id="rId11" tooltip="Navel"/>
              </a:rPr>
              <a:t>umbilicus</a:t>
            </a:r>
            <a:r>
              <a:rPr lang="en-US" b="1" i="1" u="sng" dirty="0" smtClean="0"/>
              <a:t>, and the upper parts of the buttocks. </a:t>
            </a:r>
          </a:p>
          <a:p>
            <a:pPr>
              <a:spcBef>
                <a:spcPct val="0"/>
              </a:spcBef>
            </a:pPr>
            <a:endParaRPr lang="en-US" b="1" i="1" u="sng"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67775" cy="563562"/>
          </a:xfrm>
        </p:spPr>
        <p:txBody>
          <a:bodyPr/>
          <a:lstStyle/>
          <a:p>
            <a:r>
              <a:rPr lang="en-US" dirty="0" smtClean="0"/>
              <a:t>Complications of Insulin Therapy</a:t>
            </a:r>
            <a:endParaRPr lang="en-US" dirty="0"/>
          </a:p>
        </p:txBody>
      </p:sp>
      <p:sp>
        <p:nvSpPr>
          <p:cNvPr id="3" name="Content Placeholder 2"/>
          <p:cNvSpPr>
            <a:spLocks noGrp="1"/>
          </p:cNvSpPr>
          <p:nvPr>
            <p:ph idx="1"/>
          </p:nvPr>
        </p:nvSpPr>
        <p:spPr>
          <a:xfrm>
            <a:off x="228600" y="1066800"/>
            <a:ext cx="4953000" cy="5562600"/>
          </a:xfrm>
        </p:spPr>
        <p:txBody>
          <a:bodyPr/>
          <a:lstStyle/>
          <a:p>
            <a:pPr>
              <a:spcBef>
                <a:spcPct val="0"/>
              </a:spcBef>
            </a:pPr>
            <a:r>
              <a:rPr lang="en-US" b="1" i="1" u="sng" dirty="0" smtClean="0"/>
              <a:t>Dawn phenomenon: </a:t>
            </a:r>
          </a:p>
          <a:p>
            <a:pPr>
              <a:spcBef>
                <a:spcPct val="0"/>
              </a:spcBef>
            </a:pPr>
            <a:r>
              <a:rPr lang="en-US" b="1" i="1" u="sng" dirty="0" err="1" smtClean="0"/>
              <a:t>Somogyi’s</a:t>
            </a:r>
            <a:r>
              <a:rPr lang="en-US" b="1" i="1" u="sng" dirty="0" smtClean="0"/>
              <a:t> </a:t>
            </a:r>
            <a:r>
              <a:rPr lang="en-US" b="1" i="1" u="sng" dirty="0" err="1" smtClean="0"/>
              <a:t>phenomenon:The</a:t>
            </a:r>
            <a:r>
              <a:rPr lang="en-US" b="1" i="1" u="sng" dirty="0" smtClean="0"/>
              <a:t> </a:t>
            </a:r>
            <a:r>
              <a:rPr lang="en-US" b="1" i="1" u="sng" dirty="0" err="1" smtClean="0"/>
              <a:t>Somogyi</a:t>
            </a:r>
            <a:r>
              <a:rPr lang="en-US" b="1" i="1" u="sng" dirty="0" smtClean="0"/>
              <a:t> effect is most likely to occur following an episode of untreated </a:t>
            </a:r>
            <a:r>
              <a:rPr lang="en-US" b="1" i="1" u="sng" dirty="0" smtClean="0">
                <a:hlinkClick r:id="rId3"/>
              </a:rPr>
              <a:t>nighttime hypoglycemia</a:t>
            </a:r>
            <a:r>
              <a:rPr lang="en-US" b="1" i="1" u="sng" dirty="0" smtClean="0"/>
              <a:t>, resulting in high blood sugar levels in the morning. People who wake up with high blood sugar may need to test their blood glucose levels in the middle of the night (for example, around 3 AM). </a:t>
            </a:r>
          </a:p>
          <a:p>
            <a:r>
              <a:rPr lang="en-US" dirty="0" smtClean="0"/>
              <a:t>http://www.youtube.com/watch?v=L8KmpTvAZ3U</a:t>
            </a:r>
            <a:endParaRPr lang="en-US" dirty="0"/>
          </a:p>
        </p:txBody>
      </p:sp>
      <p:pic>
        <p:nvPicPr>
          <p:cNvPr id="4" name="Picture 5" descr="067005"/>
          <p:cNvPicPr>
            <a:picLocks noChangeAspect="1" noChangeArrowheads="1"/>
          </p:cNvPicPr>
          <p:nvPr/>
        </p:nvPicPr>
        <p:blipFill>
          <a:blip r:embed="rId4" cstate="print"/>
          <a:srcRect/>
          <a:stretch>
            <a:fillRect/>
          </a:stretch>
        </p:blipFill>
        <p:spPr bwMode="auto">
          <a:xfrm>
            <a:off x="5334000" y="1371600"/>
            <a:ext cx="3657600" cy="52578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81000" y="274638"/>
            <a:ext cx="8639175" cy="1143000"/>
          </a:xfrm>
        </p:spPr>
        <p:txBody>
          <a:bodyPr/>
          <a:lstStyle/>
          <a:p>
            <a:r>
              <a:rPr lang="en-US" dirty="0"/>
              <a:t>Alternative Methods of Insulin Administration</a:t>
            </a:r>
          </a:p>
        </p:txBody>
      </p:sp>
      <p:sp>
        <p:nvSpPr>
          <p:cNvPr id="49155" name="Rectangle 3"/>
          <p:cNvSpPr>
            <a:spLocks noGrp="1" noChangeArrowheads="1"/>
          </p:cNvSpPr>
          <p:nvPr>
            <p:ph type="body" idx="1"/>
          </p:nvPr>
        </p:nvSpPr>
        <p:spPr/>
        <p:txBody>
          <a:bodyPr/>
          <a:lstStyle/>
          <a:p>
            <a:pPr>
              <a:spcBef>
                <a:spcPct val="0"/>
              </a:spcBef>
            </a:pPr>
            <a:r>
              <a:rPr lang="en-US"/>
              <a:t>Continuous subcutaneous infusion</a:t>
            </a:r>
          </a:p>
          <a:p>
            <a:pPr>
              <a:spcBef>
                <a:spcPct val="0"/>
              </a:spcBef>
            </a:pPr>
            <a:r>
              <a:rPr lang="en-US"/>
              <a:t>Injection devices</a:t>
            </a:r>
          </a:p>
          <a:p>
            <a:pPr>
              <a:spcBef>
                <a:spcPct val="0"/>
              </a:spcBef>
            </a:pPr>
            <a:r>
              <a:rPr lang="en-US"/>
              <a:t>New technology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28600" y="274638"/>
            <a:ext cx="8791575" cy="411162"/>
          </a:xfrm>
        </p:spPr>
        <p:txBody>
          <a:bodyPr/>
          <a:lstStyle/>
          <a:p>
            <a:r>
              <a:rPr lang="en-US" dirty="0"/>
              <a:t>Patient Education</a:t>
            </a:r>
          </a:p>
        </p:txBody>
      </p:sp>
      <p:sp>
        <p:nvSpPr>
          <p:cNvPr id="50179" name="Rectangle 3"/>
          <p:cNvSpPr>
            <a:spLocks noGrp="1" noChangeArrowheads="1"/>
          </p:cNvSpPr>
          <p:nvPr>
            <p:ph type="body" idx="1"/>
          </p:nvPr>
        </p:nvSpPr>
        <p:spPr>
          <a:xfrm>
            <a:off x="152400" y="685800"/>
            <a:ext cx="8534400" cy="6019800"/>
          </a:xfrm>
        </p:spPr>
        <p:txBody>
          <a:bodyPr/>
          <a:lstStyle/>
          <a:p>
            <a:pPr>
              <a:spcBef>
                <a:spcPct val="0"/>
              </a:spcBef>
            </a:pPr>
            <a:r>
              <a:rPr lang="en-US" b="1" i="1" u="sng" dirty="0" smtClean="0"/>
              <a:t>Types of Insulin</a:t>
            </a:r>
          </a:p>
          <a:p>
            <a:pPr lvl="1">
              <a:spcBef>
                <a:spcPct val="0"/>
              </a:spcBef>
            </a:pPr>
            <a:r>
              <a:rPr lang="en-US" b="1" i="1" u="sng" dirty="0" smtClean="0"/>
              <a:t>Oral can only be used if the pancreases can still produce some insulin</a:t>
            </a:r>
          </a:p>
          <a:p>
            <a:pPr lvl="1">
              <a:spcBef>
                <a:spcPct val="0"/>
              </a:spcBef>
            </a:pPr>
            <a:r>
              <a:rPr lang="en-US" b="1" i="1" u="sng" dirty="0" err="1" smtClean="0"/>
              <a:t>Injectable</a:t>
            </a:r>
            <a:r>
              <a:rPr lang="en-US" b="1" i="1" u="sng" dirty="0" smtClean="0"/>
              <a:t>: Short </a:t>
            </a:r>
            <a:r>
              <a:rPr lang="en-US" b="1" i="1" u="sng" dirty="0" err="1" smtClean="0"/>
              <a:t>acting,Mid</a:t>
            </a:r>
            <a:r>
              <a:rPr lang="en-US" b="1" i="1" u="sng" dirty="0" smtClean="0"/>
              <a:t> </a:t>
            </a:r>
            <a:r>
              <a:rPr lang="en-US" b="1" i="1" u="sng" dirty="0" err="1" smtClean="0"/>
              <a:t>acting,Long</a:t>
            </a:r>
            <a:r>
              <a:rPr lang="en-US" b="1" i="1" u="sng" dirty="0" smtClean="0"/>
              <a:t> term</a:t>
            </a:r>
          </a:p>
          <a:p>
            <a:pPr lvl="1">
              <a:spcBef>
                <a:spcPct val="0"/>
              </a:spcBef>
            </a:pPr>
            <a:r>
              <a:rPr lang="en-US" b="1" i="1" u="sng" dirty="0" smtClean="0"/>
              <a:t>Mixed insulin give s a </a:t>
            </a:r>
            <a:r>
              <a:rPr lang="en-US" b="1" i="1" u="sng" dirty="0" err="1" smtClean="0"/>
              <a:t>blous</a:t>
            </a:r>
            <a:r>
              <a:rPr lang="en-US" b="1" i="1" u="sng" dirty="0" smtClean="0"/>
              <a:t> to prevent hyperglycemia after breakfast and last for most day 70/30 (70 long acting 30 short acting)</a:t>
            </a:r>
          </a:p>
          <a:p>
            <a:pPr>
              <a:spcBef>
                <a:spcPct val="0"/>
              </a:spcBef>
            </a:pPr>
            <a:r>
              <a:rPr lang="en-US" b="1" i="1" u="sng" dirty="0" smtClean="0"/>
              <a:t>Insulin </a:t>
            </a:r>
            <a:r>
              <a:rPr lang="en-US" b="1" i="1" u="sng" dirty="0"/>
              <a:t>storage</a:t>
            </a:r>
          </a:p>
          <a:p>
            <a:pPr>
              <a:spcBef>
                <a:spcPct val="0"/>
              </a:spcBef>
            </a:pPr>
            <a:r>
              <a:rPr lang="en-US" b="1" i="1" u="sng" dirty="0"/>
              <a:t>Dose </a:t>
            </a:r>
            <a:r>
              <a:rPr lang="en-US" b="1" i="1" u="sng" dirty="0" smtClean="0"/>
              <a:t>preparation: Draw up short acting clear insulin first before cloudy long acting insulin</a:t>
            </a:r>
            <a:endParaRPr lang="en-US" b="1" i="1" u="sng" dirty="0"/>
          </a:p>
          <a:p>
            <a:pPr>
              <a:spcBef>
                <a:spcPct val="0"/>
              </a:spcBef>
            </a:pPr>
            <a:r>
              <a:rPr lang="en-US" b="1" i="1" u="sng" dirty="0"/>
              <a:t>Syringes</a:t>
            </a:r>
          </a:p>
          <a:p>
            <a:pPr>
              <a:spcBef>
                <a:spcPct val="0"/>
              </a:spcBef>
            </a:pPr>
            <a:r>
              <a:rPr lang="en-US" b="1" i="1" u="sng" dirty="0"/>
              <a:t>Blood glucose monitoring</a:t>
            </a:r>
          </a:p>
          <a:p>
            <a:pPr>
              <a:spcBef>
                <a:spcPct val="0"/>
              </a:spcBef>
            </a:pPr>
            <a:r>
              <a:rPr lang="en-US" b="1" i="1" u="sng" dirty="0"/>
              <a:t>Infection control </a:t>
            </a:r>
            <a:r>
              <a:rPr lang="en-US" b="1" i="1" u="sng" dirty="0" smtClean="0"/>
              <a:t>measures: especially after any surgery</a:t>
            </a:r>
            <a:endParaRPr lang="en-US" b="1" i="1" u="sng" dirty="0"/>
          </a:p>
          <a:p>
            <a:pPr>
              <a:spcBef>
                <a:spcPct val="0"/>
              </a:spcBef>
            </a:pPr>
            <a:r>
              <a:rPr lang="en-US" b="1" i="1" u="sng" dirty="0"/>
              <a:t>Diet therapy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Principles of Nutrition in Diabetes </a:t>
            </a:r>
          </a:p>
        </p:txBody>
      </p:sp>
      <p:sp>
        <p:nvSpPr>
          <p:cNvPr id="51203" name="Rectangle 3"/>
          <p:cNvSpPr>
            <a:spLocks noGrp="1" noChangeArrowheads="1"/>
          </p:cNvSpPr>
          <p:nvPr>
            <p:ph type="body" idx="1"/>
          </p:nvPr>
        </p:nvSpPr>
        <p:spPr/>
        <p:txBody>
          <a:bodyPr/>
          <a:lstStyle/>
          <a:p>
            <a:pPr>
              <a:spcBef>
                <a:spcPct val="0"/>
              </a:spcBef>
            </a:pPr>
            <a:r>
              <a:rPr lang="en-US" dirty="0"/>
              <a:t>Protein</a:t>
            </a:r>
          </a:p>
          <a:p>
            <a:pPr>
              <a:spcBef>
                <a:spcPct val="0"/>
              </a:spcBef>
            </a:pPr>
            <a:r>
              <a:rPr lang="en-US" dirty="0"/>
              <a:t>Dietary fat </a:t>
            </a:r>
            <a:r>
              <a:rPr lang="en-US" dirty="0" smtClean="0"/>
              <a:t>and </a:t>
            </a:r>
            <a:r>
              <a:rPr lang="en-US" dirty="0"/>
              <a:t>cholesterol</a:t>
            </a:r>
          </a:p>
          <a:p>
            <a:pPr>
              <a:spcBef>
                <a:spcPct val="0"/>
              </a:spcBef>
            </a:pPr>
            <a:r>
              <a:rPr lang="en-US" dirty="0"/>
              <a:t>Fiber</a:t>
            </a:r>
          </a:p>
          <a:p>
            <a:pPr>
              <a:spcBef>
                <a:spcPct val="0"/>
              </a:spcBef>
            </a:pPr>
            <a:r>
              <a:rPr lang="en-US" dirty="0"/>
              <a:t>Sweeteners</a:t>
            </a:r>
          </a:p>
          <a:p>
            <a:pPr>
              <a:spcBef>
                <a:spcPct val="0"/>
              </a:spcBef>
            </a:pPr>
            <a:r>
              <a:rPr lang="en-US" dirty="0"/>
              <a:t>Alcohol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Meal Planning Strategies </a:t>
            </a:r>
          </a:p>
        </p:txBody>
      </p:sp>
      <p:sp>
        <p:nvSpPr>
          <p:cNvPr id="52227" name="Rectangle 3"/>
          <p:cNvSpPr>
            <a:spLocks noGrp="1" noChangeArrowheads="1"/>
          </p:cNvSpPr>
          <p:nvPr>
            <p:ph type="body" idx="1"/>
          </p:nvPr>
        </p:nvSpPr>
        <p:spPr/>
        <p:txBody>
          <a:bodyPr/>
          <a:lstStyle/>
          <a:p>
            <a:pPr>
              <a:spcBef>
                <a:spcPct val="0"/>
              </a:spcBef>
            </a:pPr>
            <a:r>
              <a:rPr lang="en-US"/>
              <a:t>Exchange systems</a:t>
            </a:r>
          </a:p>
          <a:p>
            <a:pPr>
              <a:spcBef>
                <a:spcPct val="0"/>
              </a:spcBef>
            </a:pPr>
            <a:r>
              <a:rPr lang="en-US"/>
              <a:t>Carbohydrate counting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Hyperinsulinemia </a:t>
            </a:r>
          </a:p>
        </p:txBody>
      </p:sp>
      <p:sp>
        <p:nvSpPr>
          <p:cNvPr id="53251" name="Rectangle 3"/>
          <p:cNvSpPr>
            <a:spLocks noGrp="1" noChangeArrowheads="1"/>
          </p:cNvSpPr>
          <p:nvPr>
            <p:ph type="body" idx="1"/>
          </p:nvPr>
        </p:nvSpPr>
        <p:spPr/>
        <p:txBody>
          <a:bodyPr/>
          <a:lstStyle/>
          <a:p>
            <a:pPr>
              <a:spcBef>
                <a:spcPct val="0"/>
              </a:spcBef>
            </a:pPr>
            <a:r>
              <a:rPr lang="en-US"/>
              <a:t>Chronic high blood insulin levels that can occur with intensive treatment schedules and may result in weight gain.</a:t>
            </a:r>
          </a:p>
          <a:p>
            <a:pPr>
              <a:spcBef>
                <a:spcPct val="0"/>
              </a:spcBef>
            </a:pPr>
            <a:r>
              <a:rPr lang="en-US"/>
              <a:t>These patients may need to treat hyperglycemia by restricting calories rather than by increasing insulin.</a:t>
            </a:r>
          </a:p>
          <a:p>
            <a:pPr>
              <a:spcBef>
                <a:spcPct val="0"/>
              </a:spcBef>
            </a:pPr>
            <a:r>
              <a:rPr lang="en-US"/>
              <a:t>Weight gain can be minimized by following the prescribed meal plan, getting regular exercise, and avoiding overtreatment of hypoglycemia.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Exercise Therapy </a:t>
            </a:r>
          </a:p>
        </p:txBody>
      </p:sp>
      <p:sp>
        <p:nvSpPr>
          <p:cNvPr id="54275" name="Rectangle 3"/>
          <p:cNvSpPr>
            <a:spLocks noGrp="1" noChangeArrowheads="1"/>
          </p:cNvSpPr>
          <p:nvPr>
            <p:ph type="body" idx="1"/>
          </p:nvPr>
        </p:nvSpPr>
        <p:spPr/>
        <p:txBody>
          <a:bodyPr/>
          <a:lstStyle/>
          <a:p>
            <a:pPr>
              <a:spcBef>
                <a:spcPct val="0"/>
              </a:spcBef>
            </a:pPr>
            <a:r>
              <a:rPr lang="en-US" b="1" i="1" u="sng" dirty="0"/>
              <a:t>Regular exercise is an essential part of a diabetic treatment plan</a:t>
            </a:r>
          </a:p>
          <a:p>
            <a:pPr>
              <a:spcBef>
                <a:spcPct val="0"/>
              </a:spcBef>
            </a:pPr>
            <a:r>
              <a:rPr lang="en-US" b="1" i="1" u="sng" dirty="0"/>
              <a:t>Benefits of exercise</a:t>
            </a:r>
          </a:p>
          <a:p>
            <a:pPr>
              <a:spcBef>
                <a:spcPct val="0"/>
              </a:spcBef>
            </a:pPr>
            <a:r>
              <a:rPr lang="en-US" b="1" i="1" u="sng" dirty="0"/>
              <a:t>Exercise in the presence of long-term complications of diabetes</a:t>
            </a:r>
          </a:p>
          <a:p>
            <a:pPr>
              <a:spcBef>
                <a:spcPct val="0"/>
              </a:spcBef>
            </a:pPr>
            <a:r>
              <a:rPr lang="en-US" b="1" i="1" u="sng" dirty="0"/>
              <a:t>Assessment before initiating an exercise program</a:t>
            </a:r>
          </a:p>
          <a:p>
            <a:pPr>
              <a:spcBef>
                <a:spcPct val="0"/>
              </a:spcBef>
            </a:pPr>
            <a:r>
              <a:rPr lang="en-US" b="1" i="1" u="sng" dirty="0"/>
              <a:t>Guidelines for </a:t>
            </a:r>
            <a:r>
              <a:rPr lang="en-US" b="1" i="1" u="sng" dirty="0" smtClean="0"/>
              <a:t>exercise</a:t>
            </a:r>
          </a:p>
          <a:p>
            <a:pPr>
              <a:spcBef>
                <a:spcPct val="0"/>
              </a:spcBef>
            </a:pPr>
            <a:r>
              <a:rPr lang="en-US" b="1" i="1" u="sng" dirty="0" smtClean="0"/>
              <a:t>Hydrate adequately &amp; always carry a carbohydrate snack</a:t>
            </a:r>
            <a:endParaRPr lang="en-US" b="1" i="1"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52400" y="228600"/>
            <a:ext cx="3468687" cy="639762"/>
          </a:xfrm>
        </p:spPr>
        <p:txBody>
          <a:bodyPr/>
          <a:lstStyle/>
          <a:p>
            <a:r>
              <a:rPr lang="en-US" dirty="0"/>
              <a:t>Insulin Physiology</a:t>
            </a:r>
          </a:p>
        </p:txBody>
      </p:sp>
      <p:pic>
        <p:nvPicPr>
          <p:cNvPr id="40967" name="Picture 7" descr="067001"/>
          <p:cNvPicPr>
            <a:picLocks noChangeAspect="1" noChangeArrowheads="1"/>
          </p:cNvPicPr>
          <p:nvPr/>
        </p:nvPicPr>
        <p:blipFill>
          <a:blip r:embed="rId2" cstate="print"/>
          <a:srcRect/>
          <a:stretch>
            <a:fillRect/>
          </a:stretch>
        </p:blipFill>
        <p:spPr bwMode="auto">
          <a:xfrm>
            <a:off x="152400" y="1219200"/>
            <a:ext cx="3260725" cy="5410200"/>
          </a:xfrm>
          <a:prstGeom prst="rect">
            <a:avLst/>
          </a:prstGeom>
          <a:noFill/>
        </p:spPr>
      </p:pic>
      <p:sp>
        <p:nvSpPr>
          <p:cNvPr id="5" name="Rectangle 4"/>
          <p:cNvSpPr/>
          <p:nvPr/>
        </p:nvSpPr>
        <p:spPr>
          <a:xfrm>
            <a:off x="4038600" y="2286000"/>
            <a:ext cx="4572000" cy="646331"/>
          </a:xfrm>
          <a:prstGeom prst="rect">
            <a:avLst/>
          </a:prstGeom>
        </p:spPr>
        <p:txBody>
          <a:bodyPr>
            <a:spAutoFit/>
          </a:bodyPr>
          <a:lstStyle/>
          <a:p>
            <a:r>
              <a:rPr lang="en-US" dirty="0" smtClean="0"/>
              <a:t>http://www.youtube.com/watch?v=_w7u6ZzlaFc&amp;feature=related</a:t>
            </a:r>
            <a:endParaRPr lang="en-US" dirty="0"/>
          </a:p>
        </p:txBody>
      </p:sp>
      <p:sp>
        <p:nvSpPr>
          <p:cNvPr id="6" name="Rectangle 5"/>
          <p:cNvSpPr/>
          <p:nvPr/>
        </p:nvSpPr>
        <p:spPr>
          <a:xfrm>
            <a:off x="4191000" y="990600"/>
            <a:ext cx="4572000" cy="646331"/>
          </a:xfrm>
          <a:prstGeom prst="rect">
            <a:avLst/>
          </a:prstGeom>
        </p:spPr>
        <p:txBody>
          <a:bodyPr>
            <a:spAutoFit/>
          </a:bodyPr>
          <a:lstStyle/>
          <a:p>
            <a:r>
              <a:rPr lang="en-US" dirty="0" smtClean="0"/>
              <a:t>http://www.youtube.com/watch?v=hwE1osnb5qc</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Surgical Management</a:t>
            </a:r>
          </a:p>
        </p:txBody>
      </p:sp>
      <p:sp>
        <p:nvSpPr>
          <p:cNvPr id="55299" name="Rectangle 3"/>
          <p:cNvSpPr>
            <a:spLocks noGrp="1" noChangeArrowheads="1"/>
          </p:cNvSpPr>
          <p:nvPr>
            <p:ph type="body" idx="1"/>
          </p:nvPr>
        </p:nvSpPr>
        <p:spPr/>
        <p:txBody>
          <a:bodyPr/>
          <a:lstStyle/>
          <a:p>
            <a:pPr>
              <a:spcBef>
                <a:spcPct val="0"/>
              </a:spcBef>
            </a:pPr>
            <a:r>
              <a:rPr lang="en-US"/>
              <a:t>Transplantation of the pancreas</a:t>
            </a:r>
          </a:p>
          <a:p>
            <a:pPr>
              <a:spcBef>
                <a:spcPct val="0"/>
              </a:spcBef>
            </a:pPr>
            <a:r>
              <a:rPr lang="en-US"/>
              <a:t>Whole-pancreas transplantation</a:t>
            </a:r>
          </a:p>
          <a:p>
            <a:pPr>
              <a:spcBef>
                <a:spcPct val="0"/>
              </a:spcBef>
            </a:pPr>
            <a:r>
              <a:rPr lang="en-US"/>
              <a:t>Islet cell transplantation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28600" y="228600"/>
            <a:ext cx="6316662" cy="639762"/>
          </a:xfrm>
        </p:spPr>
        <p:txBody>
          <a:bodyPr/>
          <a:lstStyle/>
          <a:p>
            <a:r>
              <a:rPr lang="en-US" dirty="0"/>
              <a:t>Proper Foot Care</a:t>
            </a:r>
          </a:p>
        </p:txBody>
      </p:sp>
      <p:sp>
        <p:nvSpPr>
          <p:cNvPr id="56323" name="Rectangle 3"/>
          <p:cNvSpPr>
            <a:spLocks noGrp="1" noChangeArrowheads="1"/>
          </p:cNvSpPr>
          <p:nvPr>
            <p:ph type="body" idx="1"/>
          </p:nvPr>
        </p:nvSpPr>
        <p:spPr>
          <a:xfrm>
            <a:off x="228600" y="990600"/>
            <a:ext cx="8686800" cy="5715000"/>
          </a:xfrm>
        </p:spPr>
        <p:txBody>
          <a:bodyPr/>
          <a:lstStyle/>
          <a:p>
            <a:pPr>
              <a:spcBef>
                <a:spcPct val="0"/>
              </a:spcBef>
            </a:pPr>
            <a:r>
              <a:rPr lang="en-US" dirty="0"/>
              <a:t>Foot injury is the most common complication of diabetes leading to hospitalization</a:t>
            </a:r>
          </a:p>
          <a:p>
            <a:pPr>
              <a:spcBef>
                <a:spcPct val="0"/>
              </a:spcBef>
            </a:pPr>
            <a:r>
              <a:rPr lang="en-US" dirty="0"/>
              <a:t>Prevention of high-risk conditions</a:t>
            </a:r>
          </a:p>
          <a:p>
            <a:pPr>
              <a:spcBef>
                <a:spcPct val="0"/>
              </a:spcBef>
            </a:pPr>
            <a:r>
              <a:rPr lang="en-US" dirty="0"/>
              <a:t>Peripheral sensation management</a:t>
            </a:r>
          </a:p>
          <a:p>
            <a:pPr>
              <a:spcBef>
                <a:spcPct val="0"/>
              </a:spcBef>
            </a:pPr>
            <a:r>
              <a:rPr lang="en-US" dirty="0"/>
              <a:t>Footwear</a:t>
            </a:r>
          </a:p>
          <a:p>
            <a:pPr>
              <a:spcBef>
                <a:spcPct val="0"/>
              </a:spcBef>
            </a:pPr>
            <a:r>
              <a:rPr lang="en-US" dirty="0"/>
              <a:t>Foot </a:t>
            </a:r>
            <a:r>
              <a:rPr lang="en-US" dirty="0" smtClean="0"/>
              <a:t>care</a:t>
            </a:r>
          </a:p>
          <a:p>
            <a:pPr>
              <a:spcBef>
                <a:spcPct val="0"/>
              </a:spcBef>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Hammertoe </a:t>
            </a:r>
          </a:p>
        </p:txBody>
      </p:sp>
      <p:pic>
        <p:nvPicPr>
          <p:cNvPr id="57350" name="Picture 6" descr="067010"/>
          <p:cNvPicPr>
            <a:picLocks noChangeAspect="1" noChangeArrowheads="1"/>
          </p:cNvPicPr>
          <p:nvPr/>
        </p:nvPicPr>
        <p:blipFill>
          <a:blip r:embed="rId2" cstate="print"/>
          <a:srcRect/>
          <a:stretch>
            <a:fillRect/>
          </a:stretch>
        </p:blipFill>
        <p:spPr bwMode="auto">
          <a:xfrm>
            <a:off x="2300288" y="1895475"/>
            <a:ext cx="4543425" cy="4276725"/>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28600" y="152400"/>
            <a:ext cx="6316662" cy="685800"/>
          </a:xfrm>
        </p:spPr>
        <p:txBody>
          <a:bodyPr/>
          <a:lstStyle/>
          <a:p>
            <a:r>
              <a:rPr lang="en-US" dirty="0"/>
              <a:t>Testing Sensation </a:t>
            </a:r>
          </a:p>
        </p:txBody>
      </p:sp>
      <p:pic>
        <p:nvPicPr>
          <p:cNvPr id="58374" name="Picture 6" descr="067011"/>
          <p:cNvPicPr>
            <a:picLocks noChangeAspect="1" noChangeArrowheads="1"/>
          </p:cNvPicPr>
          <p:nvPr/>
        </p:nvPicPr>
        <p:blipFill>
          <a:blip r:embed="rId2" cstate="print"/>
          <a:srcRect/>
          <a:stretch>
            <a:fillRect/>
          </a:stretch>
        </p:blipFill>
        <p:spPr bwMode="auto">
          <a:xfrm>
            <a:off x="152400" y="1066800"/>
            <a:ext cx="4648200" cy="5638800"/>
          </a:xfrm>
          <a:prstGeom prst="rect">
            <a:avLst/>
          </a:prstGeom>
          <a:noFill/>
        </p:spPr>
      </p:pic>
      <p:sp>
        <p:nvSpPr>
          <p:cNvPr id="4" name="TextBox 3"/>
          <p:cNvSpPr txBox="1"/>
          <p:nvPr/>
        </p:nvSpPr>
        <p:spPr>
          <a:xfrm>
            <a:off x="5486400" y="685800"/>
            <a:ext cx="3200400" cy="1815882"/>
          </a:xfrm>
          <a:prstGeom prst="rect">
            <a:avLst/>
          </a:prstGeom>
          <a:noFill/>
        </p:spPr>
        <p:txBody>
          <a:bodyPr wrap="square" rtlCol="0">
            <a:spAutoFit/>
          </a:bodyPr>
          <a:lstStyle/>
          <a:p>
            <a:r>
              <a:rPr lang="en-US" sz="2800" b="1" i="1" u="sng" dirty="0" smtClean="0"/>
              <a:t>Examine feet for injury when pt has decreased sensation</a:t>
            </a:r>
            <a:endParaRPr lang="en-US" sz="2800" b="1" i="1" u="sn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Wound Care</a:t>
            </a:r>
          </a:p>
        </p:txBody>
      </p:sp>
      <p:sp>
        <p:nvSpPr>
          <p:cNvPr id="21507" name="Rectangle 3"/>
          <p:cNvSpPr>
            <a:spLocks noGrp="1" noChangeArrowheads="1"/>
          </p:cNvSpPr>
          <p:nvPr>
            <p:ph type="body" idx="1"/>
          </p:nvPr>
        </p:nvSpPr>
        <p:spPr/>
        <p:txBody>
          <a:bodyPr/>
          <a:lstStyle/>
          <a:p>
            <a:pPr>
              <a:spcBef>
                <a:spcPct val="0"/>
              </a:spcBef>
            </a:pPr>
            <a:r>
              <a:rPr lang="en-US"/>
              <a:t>Wound environment</a:t>
            </a:r>
          </a:p>
          <a:p>
            <a:pPr>
              <a:spcBef>
                <a:spcPct val="0"/>
              </a:spcBef>
            </a:pPr>
            <a:r>
              <a:rPr lang="en-US"/>
              <a:t>D</a:t>
            </a:r>
            <a:r>
              <a:rPr lang="en-US">
                <a:cs typeface="Arial" charset="0"/>
              </a:rPr>
              <a:t>é</a:t>
            </a:r>
            <a:r>
              <a:rPr lang="en-US"/>
              <a:t>bridement</a:t>
            </a:r>
          </a:p>
          <a:p>
            <a:pPr>
              <a:spcBef>
                <a:spcPct val="0"/>
              </a:spcBef>
            </a:pPr>
            <a:r>
              <a:rPr lang="en-US"/>
              <a:t>Elimination of pressure </a:t>
            </a:r>
          </a:p>
          <a:p>
            <a:pPr>
              <a:spcBef>
                <a:spcPct val="0"/>
              </a:spcBef>
            </a:pPr>
            <a:r>
              <a:rPr lang="en-US"/>
              <a:t>Growth factors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Chronic Pain</a:t>
            </a:r>
            <a:r>
              <a:rPr lang="en-US" b="1"/>
              <a:t> </a:t>
            </a:r>
          </a:p>
        </p:txBody>
      </p:sp>
      <p:sp>
        <p:nvSpPr>
          <p:cNvPr id="22531" name="Rectangle 3"/>
          <p:cNvSpPr>
            <a:spLocks noGrp="1" noChangeArrowheads="1"/>
          </p:cNvSpPr>
          <p:nvPr>
            <p:ph type="body" idx="1"/>
          </p:nvPr>
        </p:nvSpPr>
        <p:spPr/>
        <p:txBody>
          <a:bodyPr/>
          <a:lstStyle/>
          <a:p>
            <a:pPr>
              <a:spcBef>
                <a:spcPct val="0"/>
              </a:spcBef>
            </a:pPr>
            <a:r>
              <a:rPr lang="en-US"/>
              <a:t>Neuropathic pain results from damage to the nervous system anywhere along the nerve</a:t>
            </a:r>
          </a:p>
          <a:p>
            <a:pPr>
              <a:spcBef>
                <a:spcPct val="0"/>
              </a:spcBef>
            </a:pPr>
            <a:r>
              <a:rPr lang="en-US"/>
              <a:t>Pharmacologic agents</a:t>
            </a:r>
          </a:p>
          <a:p>
            <a:pPr>
              <a:spcBef>
                <a:spcPct val="0"/>
              </a:spcBef>
            </a:pPr>
            <a:r>
              <a:rPr lang="en-US"/>
              <a:t>Nonpharmacologic interventions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8600" y="304800"/>
            <a:ext cx="8686800" cy="1143000"/>
          </a:xfrm>
        </p:spPr>
        <p:txBody>
          <a:bodyPr/>
          <a:lstStyle/>
          <a:p>
            <a:r>
              <a:rPr lang="en-US" dirty="0"/>
              <a:t>Risk for Injury Related to Disturbed Sensory Perception: Visual</a:t>
            </a:r>
          </a:p>
        </p:txBody>
      </p:sp>
      <p:sp>
        <p:nvSpPr>
          <p:cNvPr id="23555" name="Rectangle 3"/>
          <p:cNvSpPr>
            <a:spLocks noGrp="1" noChangeArrowheads="1"/>
          </p:cNvSpPr>
          <p:nvPr>
            <p:ph type="body" idx="1"/>
          </p:nvPr>
        </p:nvSpPr>
        <p:spPr>
          <a:xfrm>
            <a:off x="228600" y="1524000"/>
            <a:ext cx="8686800" cy="4565650"/>
          </a:xfrm>
        </p:spPr>
        <p:txBody>
          <a:bodyPr/>
          <a:lstStyle/>
          <a:p>
            <a:pPr>
              <a:spcBef>
                <a:spcPct val="0"/>
              </a:spcBef>
            </a:pPr>
            <a:r>
              <a:rPr lang="en-US" b="1" i="1" u="sng" dirty="0"/>
              <a:t>Interventions include:</a:t>
            </a:r>
          </a:p>
          <a:p>
            <a:pPr lvl="1">
              <a:spcBef>
                <a:spcPct val="0"/>
              </a:spcBef>
            </a:pPr>
            <a:r>
              <a:rPr lang="en-US" b="1" i="1" u="sng" dirty="0"/>
              <a:t>Blood glucose </a:t>
            </a:r>
            <a:r>
              <a:rPr lang="en-US" b="1" i="1" u="sng" dirty="0" smtClean="0"/>
              <a:t>control</a:t>
            </a:r>
          </a:p>
          <a:p>
            <a:pPr lvl="1">
              <a:spcBef>
                <a:spcPct val="0"/>
              </a:spcBef>
            </a:pPr>
            <a:r>
              <a:rPr lang="en-US" b="1" i="1" u="sng" dirty="0" smtClean="0"/>
              <a:t>Increase for cataracts, glaucoma, &amp; retinal blood vessel changes. See ophthalmologist yearly no matter what</a:t>
            </a:r>
            <a:endParaRPr lang="en-US" b="1" i="1" u="sng" dirty="0"/>
          </a:p>
          <a:p>
            <a:pPr lvl="1">
              <a:spcBef>
                <a:spcPct val="0"/>
              </a:spcBef>
            </a:pPr>
            <a:r>
              <a:rPr lang="en-US" dirty="0"/>
              <a:t>Environmental management:</a:t>
            </a:r>
          </a:p>
          <a:p>
            <a:pPr lvl="2">
              <a:spcBef>
                <a:spcPct val="0"/>
              </a:spcBef>
            </a:pPr>
            <a:r>
              <a:rPr lang="en-US" dirty="0"/>
              <a:t>Incandescent lamp</a:t>
            </a:r>
          </a:p>
          <a:p>
            <a:pPr lvl="2">
              <a:spcBef>
                <a:spcPct val="0"/>
              </a:spcBef>
            </a:pPr>
            <a:r>
              <a:rPr lang="en-US" dirty="0"/>
              <a:t>Coding objects</a:t>
            </a:r>
          </a:p>
          <a:p>
            <a:pPr lvl="2">
              <a:spcBef>
                <a:spcPct val="0"/>
              </a:spcBef>
            </a:pPr>
            <a:r>
              <a:rPr lang="en-US" dirty="0"/>
              <a:t>Syringes with magnifiers</a:t>
            </a:r>
          </a:p>
          <a:p>
            <a:pPr lvl="2">
              <a:spcBef>
                <a:spcPct val="0"/>
              </a:spcBef>
            </a:pPr>
            <a:r>
              <a:rPr lang="en-US" dirty="0"/>
              <a:t>Use of adaptive devices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8600" y="274638"/>
            <a:ext cx="8791575" cy="639762"/>
          </a:xfrm>
        </p:spPr>
        <p:txBody>
          <a:bodyPr/>
          <a:lstStyle/>
          <a:p>
            <a:r>
              <a:rPr lang="en-US" dirty="0"/>
              <a:t>Ineffective Tissue Perfusion: Renal</a:t>
            </a:r>
          </a:p>
        </p:txBody>
      </p:sp>
      <p:sp>
        <p:nvSpPr>
          <p:cNvPr id="24579" name="Rectangle 3"/>
          <p:cNvSpPr>
            <a:spLocks noGrp="1" noChangeArrowheads="1"/>
          </p:cNvSpPr>
          <p:nvPr>
            <p:ph type="body" idx="1"/>
          </p:nvPr>
        </p:nvSpPr>
        <p:spPr>
          <a:xfrm>
            <a:off x="304800" y="1143000"/>
            <a:ext cx="8534400" cy="5486400"/>
          </a:xfrm>
        </p:spPr>
        <p:txBody>
          <a:bodyPr/>
          <a:lstStyle/>
          <a:p>
            <a:pPr>
              <a:spcBef>
                <a:spcPct val="0"/>
              </a:spcBef>
            </a:pPr>
            <a:r>
              <a:rPr lang="en-US" b="1" i="1" u="sng" dirty="0"/>
              <a:t>Interventions include:</a:t>
            </a:r>
          </a:p>
          <a:p>
            <a:pPr lvl="1">
              <a:spcBef>
                <a:spcPct val="0"/>
              </a:spcBef>
            </a:pPr>
            <a:r>
              <a:rPr lang="en-US" b="1" i="1" u="sng" dirty="0"/>
              <a:t>Control of blood glucose levels</a:t>
            </a:r>
          </a:p>
          <a:p>
            <a:pPr lvl="1">
              <a:spcBef>
                <a:spcPct val="0"/>
              </a:spcBef>
            </a:pPr>
            <a:r>
              <a:rPr lang="en-US" b="1" i="1" u="sng" dirty="0"/>
              <a:t>Yearly evaluation of kidney function</a:t>
            </a:r>
          </a:p>
          <a:p>
            <a:pPr lvl="1">
              <a:spcBef>
                <a:spcPct val="0"/>
              </a:spcBef>
            </a:pPr>
            <a:r>
              <a:rPr lang="en-US" b="1" i="1" u="sng" dirty="0"/>
              <a:t>Control of blood pressure levels</a:t>
            </a:r>
          </a:p>
          <a:p>
            <a:pPr lvl="1">
              <a:spcBef>
                <a:spcPct val="0"/>
              </a:spcBef>
            </a:pPr>
            <a:r>
              <a:rPr lang="en-US" b="1" i="1" u="sng" dirty="0"/>
              <a:t>Prompt treatment of UTIs</a:t>
            </a:r>
          </a:p>
          <a:p>
            <a:pPr lvl="1">
              <a:spcBef>
                <a:spcPct val="0"/>
              </a:spcBef>
            </a:pPr>
            <a:r>
              <a:rPr lang="en-US" b="1" i="1" u="sng" dirty="0"/>
              <a:t>Avoidance of </a:t>
            </a:r>
            <a:r>
              <a:rPr lang="en-US" b="1" i="1" u="sng" dirty="0" err="1"/>
              <a:t>nephrotoxic</a:t>
            </a:r>
            <a:r>
              <a:rPr lang="en-US" b="1" i="1" u="sng" dirty="0"/>
              <a:t> drugs</a:t>
            </a:r>
          </a:p>
          <a:p>
            <a:pPr lvl="1">
              <a:spcBef>
                <a:spcPct val="0"/>
              </a:spcBef>
            </a:pPr>
            <a:r>
              <a:rPr lang="en-US" b="1" i="1" u="sng" dirty="0"/>
              <a:t>Diet therapy</a:t>
            </a:r>
          </a:p>
          <a:p>
            <a:pPr lvl="1">
              <a:spcBef>
                <a:spcPct val="0"/>
              </a:spcBef>
            </a:pPr>
            <a:r>
              <a:rPr lang="en-US" b="1" i="1" u="sng" dirty="0"/>
              <a:t>Fluid and electrolyte </a:t>
            </a:r>
            <a:r>
              <a:rPr lang="en-US" b="1" i="1" u="sng" dirty="0" smtClean="0"/>
              <a:t>management</a:t>
            </a:r>
          </a:p>
          <a:p>
            <a:pPr lvl="1">
              <a:spcBef>
                <a:spcPct val="0"/>
              </a:spcBef>
            </a:pPr>
            <a:r>
              <a:rPr lang="en-US" b="1" i="1" u="sng" dirty="0" smtClean="0"/>
              <a:t>Monitor Urine for Protein</a:t>
            </a:r>
            <a:endParaRPr lang="en-US" b="1" i="1" u="sng"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8600" y="228600"/>
            <a:ext cx="7315200" cy="514350"/>
          </a:xfrm>
        </p:spPr>
        <p:txBody>
          <a:bodyPr/>
          <a:lstStyle/>
          <a:p>
            <a:r>
              <a:rPr lang="en-US" dirty="0"/>
              <a:t>Potential for Hypoglycemia</a:t>
            </a:r>
          </a:p>
        </p:txBody>
      </p:sp>
      <p:sp>
        <p:nvSpPr>
          <p:cNvPr id="25603" name="Rectangle 3"/>
          <p:cNvSpPr>
            <a:spLocks noGrp="1" noChangeArrowheads="1"/>
          </p:cNvSpPr>
          <p:nvPr>
            <p:ph type="body" idx="1"/>
          </p:nvPr>
        </p:nvSpPr>
        <p:spPr>
          <a:xfrm>
            <a:off x="228600" y="914400"/>
            <a:ext cx="8610600" cy="4525963"/>
          </a:xfrm>
        </p:spPr>
        <p:txBody>
          <a:bodyPr/>
          <a:lstStyle/>
          <a:p>
            <a:pPr>
              <a:spcBef>
                <a:spcPct val="0"/>
              </a:spcBef>
            </a:pPr>
            <a:r>
              <a:rPr lang="en-US" b="1" i="1" u="sng" dirty="0"/>
              <a:t>Blood glucose level &lt;70 </a:t>
            </a:r>
            <a:r>
              <a:rPr lang="en-US" b="1" i="1" u="sng" dirty="0" smtClean="0"/>
              <a:t>mg/</a:t>
            </a:r>
            <a:r>
              <a:rPr lang="en-US" b="1" i="1" u="sng" dirty="0" err="1" smtClean="0"/>
              <a:t>dL</a:t>
            </a:r>
            <a:endParaRPr lang="en-US" b="1" i="1" u="sng" dirty="0" smtClean="0"/>
          </a:p>
          <a:p>
            <a:pPr>
              <a:spcBef>
                <a:spcPct val="0"/>
              </a:spcBef>
            </a:pPr>
            <a:r>
              <a:rPr lang="en-US" b="1" i="1" u="sng" dirty="0" smtClean="0"/>
              <a:t>Confused, hard to arouse, sluggish</a:t>
            </a:r>
            <a:endParaRPr lang="en-US" b="1" i="1" u="sng" dirty="0"/>
          </a:p>
          <a:p>
            <a:pPr>
              <a:spcBef>
                <a:spcPct val="0"/>
              </a:spcBef>
            </a:pPr>
            <a:r>
              <a:rPr lang="en-US" b="1" i="1" u="sng" dirty="0"/>
              <a:t>Diet therapy</a:t>
            </a:r>
            <a:r>
              <a:rPr lang="en-US" b="1" i="1" u="sng" dirty="0">
                <a:cs typeface="Arial" charset="0"/>
              </a:rPr>
              <a:t>—</a:t>
            </a:r>
            <a:r>
              <a:rPr lang="en-US" b="1" i="1" u="sng" dirty="0"/>
              <a:t>carbohydrate replacement</a:t>
            </a:r>
          </a:p>
          <a:p>
            <a:pPr>
              <a:spcBef>
                <a:spcPct val="0"/>
              </a:spcBef>
            </a:pPr>
            <a:r>
              <a:rPr lang="en-US" b="1" i="1" u="sng" dirty="0"/>
              <a:t>Drug therapy</a:t>
            </a:r>
            <a:r>
              <a:rPr lang="en-US" b="1" i="1" u="sng" dirty="0">
                <a:cs typeface="Arial" charset="0"/>
              </a:rPr>
              <a:t>—</a:t>
            </a:r>
            <a:r>
              <a:rPr lang="en-US" b="1" i="1" u="sng" dirty="0"/>
              <a:t>glucagon, 50% dextrose, </a:t>
            </a:r>
            <a:r>
              <a:rPr lang="en-US" b="1" i="1" u="sng" dirty="0" err="1"/>
              <a:t>diazoxide</a:t>
            </a:r>
            <a:r>
              <a:rPr lang="en-US" b="1" i="1" u="sng" dirty="0"/>
              <a:t>, </a:t>
            </a:r>
            <a:r>
              <a:rPr lang="en-US" b="1" i="1" u="sng" dirty="0" err="1"/>
              <a:t>octreotide</a:t>
            </a:r>
            <a:endParaRPr lang="en-US" b="1" i="1" u="sng" dirty="0"/>
          </a:p>
          <a:p>
            <a:pPr>
              <a:spcBef>
                <a:spcPct val="0"/>
              </a:spcBef>
            </a:pPr>
            <a:r>
              <a:rPr lang="en-US" b="1" i="1" u="sng" dirty="0"/>
              <a:t>Prevention strategies for:</a:t>
            </a:r>
          </a:p>
          <a:p>
            <a:pPr lvl="1">
              <a:spcBef>
                <a:spcPct val="0"/>
              </a:spcBef>
            </a:pPr>
            <a:r>
              <a:rPr lang="en-US" b="1" i="1" u="sng" dirty="0"/>
              <a:t>Insulin excess</a:t>
            </a:r>
          </a:p>
          <a:p>
            <a:pPr lvl="1">
              <a:spcBef>
                <a:spcPct val="0"/>
              </a:spcBef>
            </a:pPr>
            <a:r>
              <a:rPr lang="en-US" b="1" i="1" u="sng" dirty="0"/>
              <a:t>Deficient food intake</a:t>
            </a:r>
          </a:p>
          <a:p>
            <a:pPr lvl="1">
              <a:spcBef>
                <a:spcPct val="0"/>
              </a:spcBef>
            </a:pPr>
            <a:r>
              <a:rPr lang="en-US" b="1" i="1" u="sng" dirty="0" smtClean="0"/>
              <a:t>Exercise: Be hydrated and carry a carbohydrate snack</a:t>
            </a:r>
            <a:endParaRPr lang="en-US" b="1" i="1" u="sng" dirty="0"/>
          </a:p>
          <a:p>
            <a:pPr lvl="1">
              <a:spcBef>
                <a:spcPct val="0"/>
              </a:spcBef>
            </a:pPr>
            <a:r>
              <a:rPr lang="en-US" b="1" i="1" u="sng" dirty="0"/>
              <a:t>Alcohol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639175" cy="639762"/>
          </a:xfrm>
        </p:spPr>
        <p:txBody>
          <a:bodyPr/>
          <a:lstStyle/>
          <a:p>
            <a:r>
              <a:rPr lang="en-US" dirty="0" smtClean="0"/>
              <a:t>Diabetic </a:t>
            </a:r>
            <a:r>
              <a:rPr lang="en-US" dirty="0" err="1" smtClean="0"/>
              <a:t>Ketoacidosis</a:t>
            </a:r>
            <a:endParaRPr lang="en-US" dirty="0"/>
          </a:p>
        </p:txBody>
      </p:sp>
      <p:sp>
        <p:nvSpPr>
          <p:cNvPr id="3" name="Content Placeholder 2"/>
          <p:cNvSpPr>
            <a:spLocks noGrp="1"/>
          </p:cNvSpPr>
          <p:nvPr>
            <p:ph idx="1"/>
          </p:nvPr>
        </p:nvSpPr>
        <p:spPr>
          <a:xfrm>
            <a:off x="76200" y="914400"/>
            <a:ext cx="8791575" cy="5562600"/>
          </a:xfrm>
        </p:spPr>
        <p:txBody>
          <a:bodyPr/>
          <a:lstStyle/>
          <a:p>
            <a:r>
              <a:rPr lang="en-US" sz="2000" b="1" i="1" u="sng" dirty="0" smtClean="0"/>
              <a:t>Diabetic </a:t>
            </a:r>
            <a:r>
              <a:rPr lang="en-US" sz="2000" b="1" i="1" u="sng" dirty="0" err="1" smtClean="0"/>
              <a:t>ketoacidosis</a:t>
            </a:r>
            <a:r>
              <a:rPr lang="en-US" sz="2000" b="1" i="1" u="sng" dirty="0" smtClean="0"/>
              <a:t> is a serious complication of diabetes that occurs when your body produces very high levels of blood acids called </a:t>
            </a:r>
            <a:r>
              <a:rPr lang="en-US" sz="2000" b="1" i="1" u="sng" dirty="0" err="1" smtClean="0"/>
              <a:t>ketones</a:t>
            </a:r>
            <a:r>
              <a:rPr lang="en-US" sz="2000" b="1" i="1" u="sng" dirty="0" smtClean="0"/>
              <a:t>. Diabetic </a:t>
            </a:r>
            <a:r>
              <a:rPr lang="en-US" sz="2000" b="1" i="1" u="sng" dirty="0" err="1" smtClean="0"/>
              <a:t>ketoacidosis</a:t>
            </a:r>
            <a:r>
              <a:rPr lang="en-US" sz="2000" b="1" i="1" u="sng" dirty="0" smtClean="0"/>
              <a:t> develops when you have too little insulin in your body. Without enough insulin, your body begins to breaks down fat as an alternate fuel. In turn, this process produces toxic acids in the bloodstream called </a:t>
            </a:r>
            <a:r>
              <a:rPr lang="en-US" sz="2000" b="1" i="1" u="sng" dirty="0" err="1" smtClean="0"/>
              <a:t>ketones</a:t>
            </a:r>
            <a:r>
              <a:rPr lang="en-US" sz="2000" b="1" i="1" u="sng" dirty="0" smtClean="0"/>
              <a:t>, eventually leading to diabetic </a:t>
            </a:r>
            <a:r>
              <a:rPr lang="en-US" sz="2000" b="1" i="1" u="sng" dirty="0" err="1" smtClean="0"/>
              <a:t>ketoacidosis</a:t>
            </a:r>
            <a:r>
              <a:rPr lang="en-US" sz="2000" b="1" i="1" u="sng" dirty="0" smtClean="0"/>
              <a:t>. </a:t>
            </a:r>
            <a:r>
              <a:rPr lang="en-US" sz="2000" b="1" i="1" u="sng" dirty="0" smtClean="0">
                <a:hlinkClick r:id="rId2" tooltip="Vomiting"/>
              </a:rPr>
              <a:t>Vomiting</a:t>
            </a:r>
            <a:r>
              <a:rPr lang="en-US" sz="2000" b="1" i="1" u="sng" dirty="0" smtClean="0"/>
              <a:t>, </a:t>
            </a:r>
            <a:r>
              <a:rPr lang="en-US" sz="2000" b="1" i="1" u="sng" dirty="0" smtClean="0">
                <a:hlinkClick r:id="rId3" tooltip="Dehydration"/>
              </a:rPr>
              <a:t>dehydration</a:t>
            </a:r>
            <a:r>
              <a:rPr lang="en-US" sz="2000" b="1" i="1" u="sng" dirty="0" smtClean="0"/>
              <a:t>, </a:t>
            </a:r>
            <a:r>
              <a:rPr lang="en-US" sz="2000" b="1" i="1" u="sng" dirty="0" smtClean="0">
                <a:hlinkClick r:id="rId4" tooltip="Kussmaul breathing"/>
              </a:rPr>
              <a:t>deep gasping breathing</a:t>
            </a:r>
            <a:r>
              <a:rPr lang="en-US" sz="2000" b="1" i="1" u="sng" dirty="0" smtClean="0"/>
              <a:t>, </a:t>
            </a:r>
            <a:r>
              <a:rPr lang="en-US" sz="2000" b="1" i="1" u="sng" dirty="0" smtClean="0">
                <a:hlinkClick r:id="rId5" tooltip="Mental confusion"/>
              </a:rPr>
              <a:t>confusion</a:t>
            </a:r>
            <a:r>
              <a:rPr lang="en-US" sz="2000" b="1" i="1" u="sng" dirty="0" smtClean="0"/>
              <a:t> and occasionally </a:t>
            </a:r>
            <a:r>
              <a:rPr lang="en-US" sz="2000" b="1" i="1" u="sng" dirty="0" smtClean="0">
                <a:hlinkClick r:id="rId6" tooltip="Coma"/>
              </a:rPr>
              <a:t>coma</a:t>
            </a:r>
            <a:r>
              <a:rPr lang="en-US" sz="2000" b="1" i="1" u="sng" dirty="0" smtClean="0"/>
              <a:t> are typical symptoms. DKA is diagnosed with </a:t>
            </a:r>
            <a:r>
              <a:rPr lang="en-US" sz="2000" b="1" i="1" u="sng" dirty="0" smtClean="0">
                <a:hlinkClick r:id="rId7" tooltip="Blood test"/>
              </a:rPr>
              <a:t>blood</a:t>
            </a:r>
            <a:r>
              <a:rPr lang="en-US" sz="2000" b="1" i="1" u="sng" dirty="0" smtClean="0"/>
              <a:t> and </a:t>
            </a:r>
            <a:r>
              <a:rPr lang="en-US" sz="2000" b="1" i="1" u="sng" dirty="0" smtClean="0">
                <a:hlinkClick r:id="rId8" tooltip="Urinalysis"/>
              </a:rPr>
              <a:t>urine tests</a:t>
            </a:r>
            <a:r>
              <a:rPr lang="en-US" sz="2000" b="1" i="1" u="sng" dirty="0" smtClean="0"/>
              <a:t>; it is distinguished from other, rarer forms of </a:t>
            </a:r>
            <a:r>
              <a:rPr lang="en-US" sz="2000" b="1" i="1" u="sng" dirty="0" err="1" smtClean="0">
                <a:hlinkClick r:id="rId9" tooltip="Ketoacidosis"/>
              </a:rPr>
              <a:t>ketoacidosis</a:t>
            </a:r>
            <a:r>
              <a:rPr lang="en-US" sz="2000" b="1" i="1" u="sng" dirty="0" smtClean="0"/>
              <a:t> by the presence of high </a:t>
            </a:r>
            <a:r>
              <a:rPr lang="en-US" sz="2000" b="1" i="1" u="sng" dirty="0" smtClean="0">
                <a:hlinkClick r:id="rId10" tooltip="Blood sugar"/>
              </a:rPr>
              <a:t>blood sugar</a:t>
            </a:r>
            <a:r>
              <a:rPr lang="en-US" sz="2000" b="1" i="1" u="sng" dirty="0" smtClean="0"/>
              <a:t> levels. Treatment involves isotonic saline </a:t>
            </a:r>
            <a:r>
              <a:rPr lang="en-US" sz="2000" b="1" i="1" u="sng" dirty="0" smtClean="0">
                <a:hlinkClick r:id="rId11" tooltip="Intravenous fluid"/>
              </a:rPr>
              <a:t>intravenous fluids</a:t>
            </a:r>
            <a:r>
              <a:rPr lang="en-US" sz="2000" b="1" i="1" u="sng" dirty="0" smtClean="0"/>
              <a:t> (</a:t>
            </a:r>
            <a:r>
              <a:rPr lang="en-US" sz="2000" dirty="0" smtClean="0"/>
              <a:t>A solution that has the same </a:t>
            </a:r>
            <a:r>
              <a:rPr lang="en-US" sz="2000" dirty="0" smtClean="0">
                <a:hlinkClick r:id="rId12"/>
              </a:rPr>
              <a:t>salt</a:t>
            </a:r>
            <a:r>
              <a:rPr lang="en-US" sz="2000" dirty="0" smtClean="0"/>
              <a:t> concentration as the normal cells of the body and the blood.)</a:t>
            </a:r>
            <a:r>
              <a:rPr lang="en-US" sz="2000" b="1" i="1" u="sng" dirty="0" smtClean="0"/>
              <a:t> to correct dehydration, insulin to suppress the production of </a:t>
            </a:r>
            <a:r>
              <a:rPr lang="en-US" sz="2000" b="1" i="1" u="sng" dirty="0" err="1" smtClean="0"/>
              <a:t>ketone</a:t>
            </a:r>
            <a:r>
              <a:rPr lang="en-US" sz="2000" b="1" i="1" u="sng" dirty="0" smtClean="0"/>
              <a:t> bodies</a:t>
            </a:r>
          </a:p>
          <a:p>
            <a:r>
              <a:rPr lang="en-US" sz="2000" b="1" i="1" u="sng" dirty="0" smtClean="0"/>
              <a:t>DKA is a </a:t>
            </a:r>
            <a:r>
              <a:rPr lang="en-US" sz="2000" b="1" i="1" u="sng" dirty="0" smtClean="0">
                <a:hlinkClick r:id="rId13" tooltip="Medical emergency"/>
              </a:rPr>
              <a:t>medical emergency</a:t>
            </a:r>
            <a:r>
              <a:rPr lang="en-US" sz="2000" b="1" i="1" u="sng" dirty="0" smtClean="0"/>
              <a:t>, and without treatment it can lead to death. </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Types of Diabetes</a:t>
            </a:r>
          </a:p>
        </p:txBody>
      </p:sp>
      <p:sp>
        <p:nvSpPr>
          <p:cNvPr id="3075" name="Rectangle 3"/>
          <p:cNvSpPr>
            <a:spLocks noGrp="1" noChangeArrowheads="1"/>
          </p:cNvSpPr>
          <p:nvPr>
            <p:ph type="body" idx="1"/>
          </p:nvPr>
        </p:nvSpPr>
        <p:spPr>
          <a:xfrm>
            <a:off x="990600" y="1600200"/>
            <a:ext cx="8029575" cy="4525963"/>
          </a:xfrm>
        </p:spPr>
        <p:txBody>
          <a:bodyPr/>
          <a:lstStyle/>
          <a:p>
            <a:pPr>
              <a:spcBef>
                <a:spcPct val="0"/>
              </a:spcBef>
            </a:pPr>
            <a:r>
              <a:rPr lang="en-US" dirty="0"/>
              <a:t>Type I </a:t>
            </a:r>
          </a:p>
          <a:p>
            <a:pPr>
              <a:spcBef>
                <a:spcPct val="0"/>
              </a:spcBef>
            </a:pPr>
            <a:r>
              <a:rPr lang="en-US" dirty="0"/>
              <a:t>Type 2 </a:t>
            </a:r>
          </a:p>
          <a:p>
            <a:pPr>
              <a:spcBef>
                <a:spcPct val="0"/>
              </a:spcBef>
            </a:pPr>
            <a:r>
              <a:rPr lang="en-US" dirty="0"/>
              <a:t>Gestational Diabetes (GDM)</a:t>
            </a:r>
          </a:p>
          <a:p>
            <a:pPr>
              <a:spcBef>
                <a:spcPct val="0"/>
              </a:spcBef>
            </a:pPr>
            <a:r>
              <a:rPr lang="en-US" dirty="0"/>
              <a:t>Other specific conditions resulting in hyperglycemia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 y="274638"/>
            <a:ext cx="8791575" cy="563562"/>
          </a:xfrm>
        </p:spPr>
        <p:txBody>
          <a:bodyPr/>
          <a:lstStyle/>
          <a:p>
            <a:r>
              <a:rPr lang="en-US" dirty="0"/>
              <a:t>Potential for Diabetic </a:t>
            </a:r>
            <a:r>
              <a:rPr lang="en-US" dirty="0" err="1"/>
              <a:t>Ketoacidosis</a:t>
            </a:r>
            <a:endParaRPr lang="en-US" dirty="0"/>
          </a:p>
        </p:txBody>
      </p:sp>
      <p:sp>
        <p:nvSpPr>
          <p:cNvPr id="26627" name="Rectangle 3"/>
          <p:cNvSpPr>
            <a:spLocks noGrp="1" noChangeArrowheads="1"/>
          </p:cNvSpPr>
          <p:nvPr>
            <p:ph type="body" idx="1"/>
          </p:nvPr>
        </p:nvSpPr>
        <p:spPr>
          <a:xfrm>
            <a:off x="228600" y="1066800"/>
            <a:ext cx="8763000" cy="5334000"/>
          </a:xfrm>
        </p:spPr>
        <p:txBody>
          <a:bodyPr/>
          <a:lstStyle/>
          <a:p>
            <a:pPr>
              <a:spcBef>
                <a:spcPct val="0"/>
              </a:spcBef>
            </a:pPr>
            <a:r>
              <a:rPr lang="en-US" b="1" i="1" u="sng" dirty="0"/>
              <a:t>Interventions include:</a:t>
            </a:r>
          </a:p>
          <a:p>
            <a:pPr lvl="1">
              <a:spcBef>
                <a:spcPct val="0"/>
              </a:spcBef>
            </a:pPr>
            <a:r>
              <a:rPr lang="en-US" b="1" i="1" u="sng" dirty="0"/>
              <a:t>Monitoring for manifestations</a:t>
            </a:r>
          </a:p>
          <a:p>
            <a:pPr lvl="1">
              <a:spcBef>
                <a:spcPct val="0"/>
              </a:spcBef>
            </a:pPr>
            <a:r>
              <a:rPr lang="en-US" b="1" i="1" u="sng" dirty="0"/>
              <a:t>Assessment of airway, level of consciousness, hydration status, blood glucose </a:t>
            </a:r>
            <a:r>
              <a:rPr lang="en-US" b="1" i="1" u="sng" dirty="0" smtClean="0"/>
              <a:t>level</a:t>
            </a:r>
          </a:p>
          <a:p>
            <a:pPr lvl="1">
              <a:spcBef>
                <a:spcPct val="0"/>
              </a:spcBef>
            </a:pPr>
            <a:r>
              <a:rPr lang="en-US" b="1" i="1" u="sng" dirty="0" err="1" smtClean="0"/>
              <a:t>Kussmaul’s</a:t>
            </a:r>
            <a:r>
              <a:rPr lang="en-US" b="1" i="1" u="sng" dirty="0" smtClean="0"/>
              <a:t> respirations: Deep, rapid respiration characteristic of diabetic acidosis TX: ISOTONIC SALINE</a:t>
            </a:r>
            <a:endParaRPr lang="en-US" b="1" i="1" u="sng" dirty="0"/>
          </a:p>
          <a:p>
            <a:pPr lvl="1">
              <a:spcBef>
                <a:spcPct val="0"/>
              </a:spcBef>
            </a:pPr>
            <a:r>
              <a:rPr lang="en-US" b="1" i="1" u="sng" dirty="0"/>
              <a:t>Hyperglycemia management</a:t>
            </a:r>
          </a:p>
          <a:p>
            <a:pPr lvl="1">
              <a:spcBef>
                <a:spcPct val="0"/>
              </a:spcBef>
            </a:pPr>
            <a:r>
              <a:rPr lang="en-US" b="1" i="1" u="sng" dirty="0"/>
              <a:t>Management of fluid and </a:t>
            </a:r>
            <a:r>
              <a:rPr lang="en-US" b="1" i="1" u="sng" dirty="0" smtClean="0"/>
              <a:t>electrolytes</a:t>
            </a:r>
          </a:p>
          <a:p>
            <a:pPr lvl="1">
              <a:spcBef>
                <a:spcPct val="0"/>
              </a:spcBef>
            </a:pPr>
            <a:r>
              <a:rPr lang="en-US" b="1" i="1" u="sng" dirty="0" smtClean="0"/>
              <a:t>Drug therapy goal</a:t>
            </a:r>
            <a:r>
              <a:rPr lang="en-US" b="1" i="1" u="sng" dirty="0" smtClean="0">
                <a:cs typeface="Arial" charset="0"/>
              </a:rPr>
              <a:t>—</a:t>
            </a:r>
            <a:r>
              <a:rPr lang="en-US" b="1" i="1" u="sng" dirty="0" smtClean="0"/>
              <a:t>to lower serum glucose slowly</a:t>
            </a:r>
          </a:p>
          <a:p>
            <a:pPr lvl="1">
              <a:spcBef>
                <a:spcPct val="0"/>
              </a:spcBef>
            </a:pPr>
            <a:r>
              <a:rPr lang="en-US" b="1" i="1" u="sng" dirty="0" smtClean="0"/>
              <a:t>Management of acidosis</a:t>
            </a:r>
          </a:p>
          <a:p>
            <a:pPr lvl="1">
              <a:spcBef>
                <a:spcPct val="0"/>
              </a:spcBef>
            </a:pPr>
            <a:r>
              <a:rPr lang="en-US" b="1" i="1" u="sng" dirty="0" smtClean="0"/>
              <a:t>Patient education</a:t>
            </a:r>
            <a:r>
              <a:rPr lang="en-US" b="1" i="1" u="sng" dirty="0" smtClean="0">
                <a:cs typeface="Arial" charset="0"/>
              </a:rPr>
              <a:t>—p</a:t>
            </a:r>
            <a:r>
              <a:rPr lang="en-US" b="1" i="1" u="sng" dirty="0" smtClean="0"/>
              <a:t>revention: whenever ill or blood sugar &gt;300mg/</a:t>
            </a:r>
            <a:r>
              <a:rPr lang="en-US" b="1" i="1" u="sng" dirty="0" err="1" smtClean="0"/>
              <a:t>dL</a:t>
            </a:r>
            <a:r>
              <a:rPr lang="en-US" b="1" i="1" u="sng" dirty="0" smtClean="0"/>
              <a:t> check urine </a:t>
            </a:r>
            <a:r>
              <a:rPr lang="en-US" b="1" i="1" u="sng" dirty="0" err="1" smtClean="0"/>
              <a:t>ketones</a:t>
            </a:r>
            <a:endParaRPr lang="en-GB" b="1" i="1" u="sng" dirty="0" smtClean="0"/>
          </a:p>
          <a:p>
            <a:pPr lvl="1">
              <a:spcBef>
                <a:spcPct val="0"/>
              </a:spcBef>
            </a:pPr>
            <a:endParaRPr lang="en-US" dirty="0"/>
          </a:p>
          <a:p>
            <a:pPr lvl="1" algn="r">
              <a:spcBef>
                <a:spcPct val="0"/>
              </a:spcBef>
              <a:buFont typeface="Wingdings" pitchFamily="2" charset="2"/>
              <a:buNone/>
            </a:pPr>
            <a:r>
              <a:rPr lang="en-US" sz="1800" b="1" i="1" dirty="0" smtClean="0"/>
              <a:t>http://www.youtube.com/watch?NR=1&amp;v=hDMaolXm_yI</a:t>
            </a:r>
            <a:endParaRPr lang="en-US" sz="1800" b="1" i="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8600" y="609600"/>
            <a:ext cx="8686800" cy="533400"/>
          </a:xfrm>
        </p:spPr>
        <p:txBody>
          <a:bodyPr/>
          <a:lstStyle/>
          <a:p>
            <a:r>
              <a:rPr lang="en-US" sz="2800" dirty="0"/>
              <a:t>Potential for Hyperglycemic-</a:t>
            </a:r>
            <a:r>
              <a:rPr lang="en-US" sz="2800" dirty="0" err="1"/>
              <a:t>Hyperosmolar</a:t>
            </a:r>
            <a:r>
              <a:rPr lang="en-US" sz="2800" dirty="0"/>
              <a:t> </a:t>
            </a:r>
            <a:r>
              <a:rPr lang="en-US" sz="2800" dirty="0" err="1" smtClean="0"/>
              <a:t>Nonketotic</a:t>
            </a:r>
            <a:r>
              <a:rPr lang="en-US" sz="2800" dirty="0" smtClean="0"/>
              <a:t> Syndrome </a:t>
            </a:r>
            <a:r>
              <a:rPr lang="en-US" sz="2800" dirty="0"/>
              <a:t>(</a:t>
            </a:r>
            <a:r>
              <a:rPr lang="en-US" sz="2800" dirty="0" smtClean="0"/>
              <a:t>HHNS</a:t>
            </a:r>
            <a:r>
              <a:rPr lang="en-US" sz="2800" dirty="0"/>
              <a:t>)</a:t>
            </a:r>
          </a:p>
        </p:txBody>
      </p:sp>
      <p:sp>
        <p:nvSpPr>
          <p:cNvPr id="27651" name="Rectangle 3"/>
          <p:cNvSpPr>
            <a:spLocks noGrp="1" noChangeArrowheads="1"/>
          </p:cNvSpPr>
          <p:nvPr>
            <p:ph type="body" idx="1"/>
          </p:nvPr>
        </p:nvSpPr>
        <p:spPr>
          <a:xfrm>
            <a:off x="152400" y="1219200"/>
            <a:ext cx="8639175" cy="4525963"/>
          </a:xfrm>
        </p:spPr>
        <p:txBody>
          <a:bodyPr/>
          <a:lstStyle/>
          <a:p>
            <a:pPr>
              <a:spcBef>
                <a:spcPct val="0"/>
              </a:spcBef>
            </a:pPr>
            <a:r>
              <a:rPr lang="en-US" sz="2000" b="1" i="1" u="sng" dirty="0" err="1"/>
              <a:t>Hyperosmolar</a:t>
            </a:r>
            <a:r>
              <a:rPr lang="en-US" sz="2000" b="1" i="1" u="sng" dirty="0"/>
              <a:t> state caused by hyperglycemia</a:t>
            </a:r>
          </a:p>
          <a:p>
            <a:pPr>
              <a:spcBef>
                <a:spcPct val="0"/>
              </a:spcBef>
            </a:pPr>
            <a:r>
              <a:rPr lang="en-US" sz="2000" b="1" i="1" u="sng" dirty="0"/>
              <a:t>Differences of DKA </a:t>
            </a:r>
            <a:r>
              <a:rPr lang="en-US" sz="2000" b="1" i="1" u="sng" dirty="0" smtClean="0"/>
              <a:t>(Fast insulin administration) and HHNS (slow insulin administration)</a:t>
            </a:r>
            <a:endParaRPr lang="en-US" sz="2000" b="1" i="1" u="sng" dirty="0"/>
          </a:p>
          <a:p>
            <a:pPr>
              <a:spcBef>
                <a:spcPct val="0"/>
              </a:spcBef>
            </a:pPr>
            <a:r>
              <a:rPr lang="en-US" sz="2000" b="1" i="1" u="sng" dirty="0"/>
              <a:t>Monitoring</a:t>
            </a:r>
          </a:p>
          <a:p>
            <a:pPr>
              <a:spcBef>
                <a:spcPct val="0"/>
              </a:spcBef>
            </a:pPr>
            <a:r>
              <a:rPr lang="en-US" sz="2000" b="1" i="1" u="sng" dirty="0"/>
              <a:t>Fluid therapy</a:t>
            </a:r>
          </a:p>
          <a:p>
            <a:pPr>
              <a:spcBef>
                <a:spcPct val="0"/>
              </a:spcBef>
            </a:pPr>
            <a:r>
              <a:rPr lang="en-US" sz="2000" b="1" i="1" u="sng" dirty="0"/>
              <a:t>Continuing therapy</a:t>
            </a:r>
          </a:p>
          <a:p>
            <a:r>
              <a:rPr lang="en-US" sz="2000" b="1" i="1" u="sng" dirty="0" smtClean="0"/>
              <a:t>What are the warning signs?</a:t>
            </a:r>
          </a:p>
          <a:p>
            <a:r>
              <a:rPr lang="en-US" sz="2000" b="1" i="1" u="sng" dirty="0" smtClean="0"/>
              <a:t>Blood sugar level over 600 mg/dl </a:t>
            </a:r>
          </a:p>
          <a:p>
            <a:r>
              <a:rPr lang="en-US" sz="2000" b="1" i="1" u="sng" dirty="0" smtClean="0"/>
              <a:t>Dry, parched mouth </a:t>
            </a:r>
          </a:p>
          <a:p>
            <a:r>
              <a:rPr lang="en-US" sz="2000" b="1" i="1" u="sng" dirty="0" smtClean="0"/>
              <a:t>Extreme thirst (although this may gradually disappear) </a:t>
            </a:r>
          </a:p>
          <a:p>
            <a:r>
              <a:rPr lang="en-US" sz="2000" b="1" i="1" u="sng" dirty="0" smtClean="0"/>
              <a:t>Warm, dry skin that does not sweat </a:t>
            </a:r>
          </a:p>
          <a:p>
            <a:r>
              <a:rPr lang="en-US" sz="2000" b="1" i="1" u="sng" dirty="0" smtClean="0"/>
              <a:t>High fever (over 101 degrees Fahrenheit, for example) </a:t>
            </a:r>
          </a:p>
          <a:p>
            <a:r>
              <a:rPr lang="en-US" sz="2000" b="1" i="1" u="sng" dirty="0" smtClean="0"/>
              <a:t>Sleepiness or confusion </a:t>
            </a:r>
          </a:p>
          <a:p>
            <a:r>
              <a:rPr lang="en-US" sz="2000" b="1" i="1" u="sng" dirty="0" smtClean="0"/>
              <a:t>Loss of vision </a:t>
            </a:r>
          </a:p>
          <a:p>
            <a:r>
              <a:rPr lang="en-US" sz="2000" b="1" i="1" u="sng" dirty="0" smtClean="0"/>
              <a:t>Hallucinations (seeing or hearing things that are not there) </a:t>
            </a:r>
          </a:p>
          <a:p>
            <a:r>
              <a:rPr lang="en-US" sz="2000" b="1" i="1" u="sng" dirty="0" smtClean="0"/>
              <a:t>Weakness on one side of the body </a:t>
            </a:r>
          </a:p>
          <a:p>
            <a:pPr>
              <a:buFont typeface="Wingdings 2" pitchFamily="18" charset="2"/>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04800" y="228600"/>
            <a:ext cx="6316662" cy="715962"/>
          </a:xfrm>
        </p:spPr>
        <p:txBody>
          <a:bodyPr/>
          <a:lstStyle/>
          <a:p>
            <a:r>
              <a:rPr lang="en-US" dirty="0"/>
              <a:t>Community-Based Care</a:t>
            </a:r>
          </a:p>
        </p:txBody>
      </p:sp>
      <p:sp>
        <p:nvSpPr>
          <p:cNvPr id="59395" name="Rectangle 3"/>
          <p:cNvSpPr>
            <a:spLocks noGrp="1" noChangeArrowheads="1"/>
          </p:cNvSpPr>
          <p:nvPr>
            <p:ph type="body" idx="1"/>
          </p:nvPr>
        </p:nvSpPr>
        <p:spPr>
          <a:xfrm>
            <a:off x="228600" y="1143000"/>
            <a:ext cx="8610600" cy="5486400"/>
          </a:xfrm>
        </p:spPr>
        <p:txBody>
          <a:bodyPr/>
          <a:lstStyle/>
          <a:p>
            <a:pPr>
              <a:spcBef>
                <a:spcPct val="0"/>
              </a:spcBef>
            </a:pPr>
            <a:r>
              <a:rPr lang="en-US" dirty="0"/>
              <a:t>Home care management</a:t>
            </a:r>
          </a:p>
          <a:p>
            <a:pPr>
              <a:spcBef>
                <a:spcPct val="0"/>
              </a:spcBef>
            </a:pPr>
            <a:r>
              <a:rPr lang="en-US" b="1" i="1" u="sng" dirty="0"/>
              <a:t>Health </a:t>
            </a:r>
            <a:r>
              <a:rPr lang="en-US" b="1" i="1" u="sng" dirty="0" smtClean="0"/>
              <a:t>teaching: When they are ready teach them how to make good choices about their diabetes</a:t>
            </a:r>
            <a:endParaRPr lang="en-US" b="1" i="1" u="sng" dirty="0"/>
          </a:p>
          <a:p>
            <a:pPr>
              <a:spcBef>
                <a:spcPct val="0"/>
              </a:spcBef>
            </a:pPr>
            <a:r>
              <a:rPr lang="en-US" dirty="0"/>
              <a:t>Health care resources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600" name="Rectangle 8"/>
          <p:cNvSpPr>
            <a:spLocks noGrp="1" noChangeArrowheads="1"/>
          </p:cNvSpPr>
          <p:nvPr>
            <p:ph type="ctrTitle"/>
          </p:nvPr>
        </p:nvSpPr>
        <p:spPr>
          <a:xfrm>
            <a:off x="3962400" y="2514600"/>
            <a:ext cx="4800600" cy="1470025"/>
          </a:xfrm>
        </p:spPr>
        <p:txBody>
          <a:bodyPr/>
          <a:lstStyle/>
          <a:p>
            <a:r>
              <a:rPr lang="en-US" sz="4000" dirty="0"/>
              <a:t>Chapter 67</a:t>
            </a:r>
            <a:endParaRPr lang="en-GB" sz="4000" dirty="0"/>
          </a:p>
        </p:txBody>
      </p:sp>
      <p:sp>
        <p:nvSpPr>
          <p:cNvPr id="494601" name="Rectangle 9"/>
          <p:cNvSpPr>
            <a:spLocks noGrp="1" noChangeArrowheads="1"/>
          </p:cNvSpPr>
          <p:nvPr>
            <p:ph type="subTitle" idx="1"/>
          </p:nvPr>
        </p:nvSpPr>
        <p:spPr>
          <a:xfrm>
            <a:off x="4648200" y="4648200"/>
            <a:ext cx="4114800" cy="1752600"/>
          </a:xfrm>
        </p:spPr>
        <p:txBody>
          <a:bodyPr/>
          <a:lstStyle/>
          <a:p>
            <a:r>
              <a:rPr lang="en-GB" dirty="0"/>
              <a:t>Care of Patients with Diabetes Mellitus </a:t>
            </a:r>
          </a:p>
        </p:txBody>
      </p:sp>
      <p:sp>
        <p:nvSpPr>
          <p:cNvPr id="4" name="TextBox 3"/>
          <p:cNvSpPr txBox="1"/>
          <p:nvPr/>
        </p:nvSpPr>
        <p:spPr>
          <a:xfrm>
            <a:off x="228600" y="152400"/>
            <a:ext cx="6324600" cy="1077218"/>
          </a:xfrm>
          <a:prstGeom prst="rect">
            <a:avLst/>
          </a:prstGeom>
          <a:noFill/>
        </p:spPr>
        <p:txBody>
          <a:bodyPr wrap="square" rtlCol="0">
            <a:spAutoFit/>
          </a:bodyPr>
          <a:lstStyle/>
          <a:p>
            <a:r>
              <a:rPr lang="en-US" sz="9600" dirty="0" smtClean="0"/>
              <a:t>NCLEX TIME</a:t>
            </a:r>
            <a:endParaRPr lang="en-US" sz="9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2" name="Rectangle 2"/>
          <p:cNvSpPr>
            <a:spLocks noGrp="1" noChangeArrowheads="1"/>
          </p:cNvSpPr>
          <p:nvPr>
            <p:ph type="title"/>
          </p:nvPr>
        </p:nvSpPr>
        <p:spPr/>
        <p:txBody>
          <a:bodyPr/>
          <a:lstStyle/>
          <a:p>
            <a:r>
              <a:rPr lang="en-US"/>
              <a:t>Question 1</a:t>
            </a:r>
            <a:endParaRPr lang="en-GB"/>
          </a:p>
        </p:txBody>
      </p:sp>
      <p:sp>
        <p:nvSpPr>
          <p:cNvPr id="793603" name="Rectangle 3"/>
          <p:cNvSpPr>
            <a:spLocks noGrp="1" noChangeArrowheads="1"/>
          </p:cNvSpPr>
          <p:nvPr>
            <p:ph type="body" idx="1"/>
          </p:nvPr>
        </p:nvSpPr>
        <p:spPr/>
        <p:txBody>
          <a:bodyPr/>
          <a:lstStyle/>
          <a:p>
            <a:pPr marL="533400" indent="-533400">
              <a:spcBef>
                <a:spcPct val="0"/>
              </a:spcBef>
              <a:buFont typeface="Wingdings 2" pitchFamily="18" charset="2"/>
              <a:buNone/>
              <a:tabLst>
                <a:tab pos="339725" algn="l"/>
              </a:tabLst>
            </a:pPr>
            <a:r>
              <a:rPr lang="en-US" sz="2400"/>
              <a:t>The patient with diabetes is at high risk for death from:</a:t>
            </a:r>
          </a:p>
          <a:p>
            <a:pPr marL="533400" indent="-533400">
              <a:spcBef>
                <a:spcPct val="0"/>
              </a:spcBef>
              <a:buFont typeface="Wingdings 2" pitchFamily="18" charset="2"/>
              <a:buNone/>
              <a:tabLst>
                <a:tab pos="339725" algn="l"/>
              </a:tabLst>
            </a:pPr>
            <a:endParaRPr lang="en-US" sz="2400"/>
          </a:p>
          <a:p>
            <a:pPr marL="533400" indent="-533400">
              <a:spcBef>
                <a:spcPct val="0"/>
              </a:spcBef>
              <a:buSzTx/>
              <a:buFont typeface="Wingdings 2" pitchFamily="18" charset="2"/>
              <a:buAutoNum type="alphaUcPeriod"/>
              <a:tabLst>
                <a:tab pos="339725" algn="l"/>
              </a:tabLst>
            </a:pPr>
            <a:r>
              <a:rPr lang="en-US" sz="2400"/>
              <a:t>Cerebrovascular accident</a:t>
            </a:r>
            <a:r>
              <a:rPr lang="en-GB" sz="2400"/>
              <a:t> </a:t>
            </a:r>
          </a:p>
          <a:p>
            <a:pPr marL="533400" indent="-533400">
              <a:spcBef>
                <a:spcPct val="0"/>
              </a:spcBef>
              <a:buSzTx/>
              <a:buFont typeface="Wingdings 2" pitchFamily="18" charset="2"/>
              <a:buAutoNum type="alphaUcPeriod"/>
              <a:tabLst>
                <a:tab pos="339725" algn="l"/>
              </a:tabLst>
            </a:pPr>
            <a:r>
              <a:rPr lang="en-US" sz="2400"/>
              <a:t>Diabetic nephropathy</a:t>
            </a:r>
            <a:r>
              <a:rPr lang="en-GB" sz="2400"/>
              <a:t> </a:t>
            </a:r>
            <a:endParaRPr lang="en-US" sz="2400"/>
          </a:p>
          <a:p>
            <a:pPr marL="533400" indent="-533400">
              <a:spcBef>
                <a:spcPct val="0"/>
              </a:spcBef>
              <a:buSzTx/>
              <a:buFont typeface="Wingdings 2" pitchFamily="18" charset="2"/>
              <a:buAutoNum type="alphaUcPeriod"/>
              <a:tabLst>
                <a:tab pos="339725" algn="l"/>
              </a:tabLst>
            </a:pPr>
            <a:r>
              <a:rPr lang="en-US" sz="2400"/>
              <a:t>Myocardial infarction</a:t>
            </a:r>
            <a:r>
              <a:rPr lang="en-GB" sz="2400"/>
              <a:t> </a:t>
            </a:r>
          </a:p>
          <a:p>
            <a:pPr marL="533400" indent="-533400">
              <a:spcBef>
                <a:spcPct val="0"/>
              </a:spcBef>
              <a:buSzTx/>
              <a:buFont typeface="Wingdings 2" pitchFamily="18" charset="2"/>
              <a:buAutoNum type="alphaUcPeriod"/>
              <a:tabLst>
                <a:tab pos="339725" algn="l"/>
              </a:tabLst>
            </a:pPr>
            <a:r>
              <a:rPr lang="en-US" sz="2400"/>
              <a:t>Diabetic ketoacidosis</a:t>
            </a:r>
            <a:r>
              <a:rPr lang="en-GB" sz="2400"/>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50" name="Rectangle 2"/>
          <p:cNvSpPr>
            <a:spLocks noGrp="1" noChangeArrowheads="1"/>
          </p:cNvSpPr>
          <p:nvPr>
            <p:ph type="title"/>
          </p:nvPr>
        </p:nvSpPr>
        <p:spPr/>
        <p:txBody>
          <a:bodyPr/>
          <a:lstStyle/>
          <a:p>
            <a:r>
              <a:rPr lang="en-US"/>
              <a:t>Question 2</a:t>
            </a:r>
            <a:endParaRPr lang="en-GB"/>
          </a:p>
        </p:txBody>
      </p:sp>
      <p:sp>
        <p:nvSpPr>
          <p:cNvPr id="795651" name="Rectangle 3"/>
          <p:cNvSpPr>
            <a:spLocks noGrp="1" noChangeArrowheads="1"/>
          </p:cNvSpPr>
          <p:nvPr>
            <p:ph type="body" idx="1"/>
          </p:nvPr>
        </p:nvSpPr>
        <p:spPr/>
        <p:txBody>
          <a:bodyPr/>
          <a:lstStyle/>
          <a:p>
            <a:pPr marL="533400" indent="-533400">
              <a:spcBef>
                <a:spcPct val="0"/>
              </a:spcBef>
              <a:buFont typeface="Wingdings 2" pitchFamily="18" charset="2"/>
              <a:buNone/>
              <a:tabLst>
                <a:tab pos="339725" algn="l"/>
              </a:tabLst>
            </a:pPr>
            <a:r>
              <a:rPr lang="en-US" sz="2400" dirty="0"/>
              <a:t>Which symptom requires immediate intervention during </a:t>
            </a:r>
            <a:r>
              <a:rPr lang="en-US" sz="2400" dirty="0" smtClean="0"/>
              <a:t>a </a:t>
            </a:r>
            <a:r>
              <a:rPr lang="en-US" sz="2400" dirty="0"/>
              <a:t>hypoglycemic episode?</a:t>
            </a:r>
          </a:p>
          <a:p>
            <a:pPr marL="533400" indent="-533400">
              <a:spcBef>
                <a:spcPct val="0"/>
              </a:spcBef>
              <a:buFont typeface="Wingdings 2" pitchFamily="18" charset="2"/>
              <a:buNone/>
              <a:tabLst>
                <a:tab pos="339725" algn="l"/>
              </a:tabLst>
            </a:pPr>
            <a:endParaRPr lang="en-US" sz="2400" dirty="0"/>
          </a:p>
          <a:p>
            <a:pPr marL="533400" indent="-533400">
              <a:spcBef>
                <a:spcPct val="0"/>
              </a:spcBef>
              <a:buSzTx/>
              <a:buFont typeface="Wingdings 2" pitchFamily="18" charset="2"/>
              <a:buAutoNum type="alphaUcPeriod"/>
              <a:tabLst>
                <a:tab pos="339725" algn="l"/>
              </a:tabLst>
            </a:pPr>
            <a:r>
              <a:rPr lang="en-US" sz="2400" dirty="0"/>
              <a:t>Confusion</a:t>
            </a:r>
            <a:r>
              <a:rPr lang="en-GB" sz="2400" dirty="0"/>
              <a:t> </a:t>
            </a:r>
          </a:p>
          <a:p>
            <a:pPr marL="533400" indent="-533400">
              <a:spcBef>
                <a:spcPct val="0"/>
              </a:spcBef>
              <a:buSzTx/>
              <a:buFont typeface="Wingdings 2" pitchFamily="18" charset="2"/>
              <a:buAutoNum type="alphaUcPeriod"/>
              <a:tabLst>
                <a:tab pos="339725" algn="l"/>
              </a:tabLst>
            </a:pPr>
            <a:r>
              <a:rPr lang="en-US" sz="2400" dirty="0"/>
              <a:t>Anxiousness</a:t>
            </a:r>
            <a:r>
              <a:rPr lang="en-GB" sz="2400" dirty="0"/>
              <a:t> </a:t>
            </a:r>
          </a:p>
          <a:p>
            <a:pPr marL="533400" indent="-533400">
              <a:spcBef>
                <a:spcPct val="0"/>
              </a:spcBef>
              <a:buSzTx/>
              <a:buFont typeface="Wingdings 2" pitchFamily="18" charset="2"/>
              <a:buAutoNum type="alphaUcPeriod"/>
              <a:tabLst>
                <a:tab pos="339725" algn="l"/>
              </a:tabLst>
            </a:pPr>
            <a:r>
              <a:rPr lang="en-US" sz="2400" dirty="0"/>
              <a:t>Hunger</a:t>
            </a:r>
            <a:r>
              <a:rPr lang="en-GB" sz="2400" dirty="0"/>
              <a:t> </a:t>
            </a:r>
          </a:p>
          <a:p>
            <a:pPr marL="533400" indent="-533400">
              <a:spcBef>
                <a:spcPct val="0"/>
              </a:spcBef>
              <a:buSzTx/>
              <a:buFont typeface="Wingdings 2" pitchFamily="18" charset="2"/>
              <a:buAutoNum type="alphaUcPeriod"/>
              <a:tabLst>
                <a:tab pos="339725" algn="l"/>
              </a:tabLst>
            </a:pPr>
            <a:r>
              <a:rPr lang="en-US" sz="2400" dirty="0"/>
              <a:t>Tachycardia</a:t>
            </a:r>
            <a:r>
              <a:rPr lang="en-GB" sz="2400" dirty="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Rectangle 2"/>
          <p:cNvSpPr>
            <a:spLocks noGrp="1" noChangeArrowheads="1"/>
          </p:cNvSpPr>
          <p:nvPr>
            <p:ph type="title"/>
          </p:nvPr>
        </p:nvSpPr>
        <p:spPr/>
        <p:txBody>
          <a:bodyPr/>
          <a:lstStyle/>
          <a:p>
            <a:r>
              <a:rPr lang="en-US"/>
              <a:t>Question 3</a:t>
            </a:r>
            <a:endParaRPr lang="en-GB"/>
          </a:p>
        </p:txBody>
      </p:sp>
      <p:sp>
        <p:nvSpPr>
          <p:cNvPr id="797699" name="Rectangle 3"/>
          <p:cNvSpPr>
            <a:spLocks noGrp="1" noChangeArrowheads="1"/>
          </p:cNvSpPr>
          <p:nvPr>
            <p:ph type="body" idx="1"/>
          </p:nvPr>
        </p:nvSpPr>
        <p:spPr/>
        <p:txBody>
          <a:bodyPr/>
          <a:lstStyle/>
          <a:p>
            <a:pPr marL="533400" indent="-533400">
              <a:spcBef>
                <a:spcPct val="0"/>
              </a:spcBef>
              <a:buFont typeface="Wingdings 2" pitchFamily="18" charset="2"/>
              <a:buNone/>
              <a:tabLst>
                <a:tab pos="339725" algn="l"/>
              </a:tabLst>
            </a:pPr>
            <a:r>
              <a:rPr lang="en-US" sz="2400" dirty="0"/>
              <a:t>Which patient with diabetes mellitus is at greatest risk </a:t>
            </a:r>
            <a:r>
              <a:rPr lang="en-US" sz="2400" dirty="0" smtClean="0"/>
              <a:t>for </a:t>
            </a:r>
            <a:r>
              <a:rPr lang="en-US" sz="2400" dirty="0"/>
              <a:t>developing retinopathy?</a:t>
            </a:r>
            <a:r>
              <a:rPr lang="en-GB" sz="2400" dirty="0"/>
              <a:t> </a:t>
            </a:r>
            <a:endParaRPr lang="en-US" sz="2400" dirty="0"/>
          </a:p>
          <a:p>
            <a:pPr marL="533400" indent="-533400">
              <a:spcBef>
                <a:spcPct val="0"/>
              </a:spcBef>
              <a:buFont typeface="Wingdings 2" pitchFamily="18" charset="2"/>
              <a:buNone/>
              <a:tabLst>
                <a:tab pos="339725" algn="l"/>
              </a:tabLst>
            </a:pPr>
            <a:endParaRPr lang="en-US" sz="2400" dirty="0"/>
          </a:p>
          <a:p>
            <a:pPr marL="533400" indent="-533400">
              <a:spcBef>
                <a:spcPct val="0"/>
              </a:spcBef>
              <a:buSzTx/>
              <a:buFont typeface="Wingdings 2" pitchFamily="18" charset="2"/>
              <a:buAutoNum type="alphaUcPeriod"/>
              <a:tabLst>
                <a:tab pos="339725" algn="l"/>
              </a:tabLst>
            </a:pPr>
            <a:r>
              <a:rPr lang="en-US" sz="2400" dirty="0"/>
              <a:t>28-year-old with gestational diabetes</a:t>
            </a:r>
            <a:r>
              <a:rPr lang="en-GB" sz="2400" dirty="0"/>
              <a:t> </a:t>
            </a:r>
            <a:endParaRPr lang="en-US" sz="2400" dirty="0"/>
          </a:p>
          <a:p>
            <a:pPr marL="533400" indent="-533400">
              <a:spcBef>
                <a:spcPct val="0"/>
              </a:spcBef>
              <a:buSzTx/>
              <a:buFont typeface="Wingdings 2" pitchFamily="18" charset="2"/>
              <a:buAutoNum type="alphaUcPeriod"/>
              <a:tabLst>
                <a:tab pos="339725" algn="l"/>
              </a:tabLst>
            </a:pPr>
            <a:r>
              <a:rPr lang="en-US" sz="2400" dirty="0"/>
              <a:t>36-year-old with type 1 diabetes and hypertension</a:t>
            </a:r>
            <a:r>
              <a:rPr lang="en-GB" sz="2400" dirty="0"/>
              <a:t> </a:t>
            </a:r>
          </a:p>
          <a:p>
            <a:pPr marL="533400" indent="-533400">
              <a:spcBef>
                <a:spcPct val="0"/>
              </a:spcBef>
              <a:buSzTx/>
              <a:buFont typeface="Wingdings 2" pitchFamily="18" charset="2"/>
              <a:buAutoNum type="alphaUcPeriod"/>
              <a:tabLst>
                <a:tab pos="339725" algn="l"/>
              </a:tabLst>
            </a:pPr>
            <a:r>
              <a:rPr lang="en-US" sz="2400" dirty="0"/>
              <a:t>62-year-old with fasting blood glucose level of 120 mg/</a:t>
            </a:r>
            <a:r>
              <a:rPr lang="en-US" sz="2400" dirty="0" err="1"/>
              <a:t>dL</a:t>
            </a:r>
            <a:r>
              <a:rPr lang="en-GB" sz="2400" dirty="0"/>
              <a:t> </a:t>
            </a:r>
          </a:p>
          <a:p>
            <a:pPr marL="533400" indent="-533400">
              <a:spcBef>
                <a:spcPct val="0"/>
              </a:spcBef>
              <a:buSzTx/>
              <a:buFont typeface="Wingdings 2" pitchFamily="18" charset="2"/>
              <a:buAutoNum type="alphaUcPeriod"/>
              <a:tabLst>
                <a:tab pos="339725" algn="l"/>
              </a:tabLst>
            </a:pPr>
            <a:r>
              <a:rPr lang="en-US" sz="2400" dirty="0"/>
              <a:t>54-year-old with type 2 diabetes mellitus and hypertension</a:t>
            </a:r>
            <a:r>
              <a:rPr lang="en-GB" sz="2400" dirty="0"/>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746" name="Rectangle 2"/>
          <p:cNvSpPr>
            <a:spLocks noGrp="1" noChangeArrowheads="1"/>
          </p:cNvSpPr>
          <p:nvPr>
            <p:ph type="title"/>
          </p:nvPr>
        </p:nvSpPr>
        <p:spPr/>
        <p:txBody>
          <a:bodyPr/>
          <a:lstStyle/>
          <a:p>
            <a:r>
              <a:rPr lang="en-US"/>
              <a:t>Question 4</a:t>
            </a:r>
            <a:endParaRPr lang="en-GB"/>
          </a:p>
        </p:txBody>
      </p:sp>
      <p:sp>
        <p:nvSpPr>
          <p:cNvPr id="799747" name="Rectangle 3"/>
          <p:cNvSpPr>
            <a:spLocks noGrp="1" noChangeArrowheads="1"/>
          </p:cNvSpPr>
          <p:nvPr>
            <p:ph type="body" idx="1"/>
          </p:nvPr>
        </p:nvSpPr>
        <p:spPr/>
        <p:txBody>
          <a:bodyPr/>
          <a:lstStyle/>
          <a:p>
            <a:pPr marL="533400" indent="-533400">
              <a:spcBef>
                <a:spcPct val="0"/>
              </a:spcBef>
              <a:buFont typeface="Wingdings 2" pitchFamily="18" charset="2"/>
              <a:buNone/>
              <a:tabLst>
                <a:tab pos="339725" algn="l"/>
              </a:tabLst>
            </a:pPr>
            <a:r>
              <a:rPr lang="en-US" sz="2400" dirty="0"/>
              <a:t>Which ethnic/racial group is most likely to have a higher </a:t>
            </a:r>
            <a:r>
              <a:rPr lang="en-US" sz="2400" dirty="0" smtClean="0"/>
              <a:t>rate </a:t>
            </a:r>
            <a:r>
              <a:rPr lang="en-US" sz="2400" dirty="0"/>
              <a:t>of diabetes mellitus in the United States?</a:t>
            </a:r>
          </a:p>
          <a:p>
            <a:pPr marL="533400" indent="-533400">
              <a:spcBef>
                <a:spcPct val="0"/>
              </a:spcBef>
              <a:buFont typeface="Wingdings 2" pitchFamily="18" charset="2"/>
              <a:buAutoNum type="arabicPeriod"/>
              <a:tabLst>
                <a:tab pos="339725" algn="l"/>
              </a:tabLst>
            </a:pPr>
            <a:endParaRPr lang="en-US" sz="2400" dirty="0"/>
          </a:p>
          <a:p>
            <a:pPr marL="533400" indent="-533400">
              <a:spcBef>
                <a:spcPct val="0"/>
              </a:spcBef>
              <a:buSzTx/>
              <a:buFont typeface="Wingdings 2" pitchFamily="18" charset="2"/>
              <a:buAutoNum type="alphaUcPeriod"/>
              <a:tabLst>
                <a:tab pos="339725" algn="l"/>
              </a:tabLst>
            </a:pPr>
            <a:r>
              <a:rPr lang="en-US" sz="2400" dirty="0"/>
              <a:t>Non-Hispanic Whites</a:t>
            </a:r>
            <a:r>
              <a:rPr lang="en-GB" sz="2400" dirty="0"/>
              <a:t> </a:t>
            </a:r>
          </a:p>
          <a:p>
            <a:pPr marL="533400" indent="-533400">
              <a:spcBef>
                <a:spcPct val="0"/>
              </a:spcBef>
              <a:buSzTx/>
              <a:buFont typeface="Wingdings 2" pitchFamily="18" charset="2"/>
              <a:buAutoNum type="alphaUcPeriod"/>
              <a:tabLst>
                <a:tab pos="339725" algn="l"/>
              </a:tabLst>
            </a:pPr>
            <a:r>
              <a:rPr lang="en-US" sz="2400" dirty="0"/>
              <a:t>Non-Hispanic Blacks</a:t>
            </a:r>
            <a:r>
              <a:rPr lang="en-GB" sz="2400" dirty="0"/>
              <a:t> </a:t>
            </a:r>
          </a:p>
          <a:p>
            <a:pPr marL="533400" indent="-533400">
              <a:spcBef>
                <a:spcPct val="0"/>
              </a:spcBef>
              <a:buSzTx/>
              <a:buFont typeface="Wingdings 2" pitchFamily="18" charset="2"/>
              <a:buAutoNum type="alphaUcPeriod"/>
              <a:tabLst>
                <a:tab pos="339725" algn="l"/>
              </a:tabLst>
            </a:pPr>
            <a:r>
              <a:rPr lang="en-US" sz="2400" dirty="0"/>
              <a:t>Hispanic-Latino Americans</a:t>
            </a:r>
            <a:r>
              <a:rPr lang="en-GB" sz="2400" dirty="0"/>
              <a:t> </a:t>
            </a:r>
            <a:endParaRPr lang="en-US" sz="2400" dirty="0"/>
          </a:p>
          <a:p>
            <a:pPr marL="533400" indent="-533400">
              <a:spcBef>
                <a:spcPct val="0"/>
              </a:spcBef>
              <a:buSzTx/>
              <a:buFont typeface="Wingdings 2" pitchFamily="18" charset="2"/>
              <a:buAutoNum type="alphaUcPeriod"/>
              <a:tabLst>
                <a:tab pos="339725" algn="l"/>
              </a:tabLst>
            </a:pPr>
            <a:r>
              <a:rPr lang="en-US" sz="2400" dirty="0"/>
              <a:t>American Indians and Alaskan Natives</a:t>
            </a:r>
            <a:endParaRPr lang="en-GB"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1794" name="Rectangle 2"/>
          <p:cNvSpPr>
            <a:spLocks noGrp="1" noChangeArrowheads="1"/>
          </p:cNvSpPr>
          <p:nvPr>
            <p:ph type="title"/>
          </p:nvPr>
        </p:nvSpPr>
        <p:spPr/>
        <p:txBody>
          <a:bodyPr/>
          <a:lstStyle/>
          <a:p>
            <a:r>
              <a:rPr lang="en-US"/>
              <a:t>Question 5</a:t>
            </a:r>
            <a:endParaRPr lang="en-GB"/>
          </a:p>
        </p:txBody>
      </p:sp>
      <p:sp>
        <p:nvSpPr>
          <p:cNvPr id="801795" name="Rectangle 3"/>
          <p:cNvSpPr>
            <a:spLocks noGrp="1" noChangeArrowheads="1"/>
          </p:cNvSpPr>
          <p:nvPr>
            <p:ph type="body" idx="1"/>
          </p:nvPr>
        </p:nvSpPr>
        <p:spPr/>
        <p:txBody>
          <a:bodyPr/>
          <a:lstStyle/>
          <a:p>
            <a:pPr marL="533400" indent="-533400">
              <a:spcBef>
                <a:spcPct val="0"/>
              </a:spcBef>
              <a:buFont typeface="Wingdings 2" pitchFamily="18" charset="2"/>
              <a:buNone/>
              <a:tabLst>
                <a:tab pos="339725" algn="l"/>
              </a:tabLst>
            </a:pPr>
            <a:r>
              <a:rPr lang="en-US" sz="2400"/>
              <a:t>When should a type 1 diabetic patient avoid exercise?</a:t>
            </a:r>
            <a:r>
              <a:rPr lang="en-GB" sz="2400"/>
              <a:t> </a:t>
            </a:r>
          </a:p>
          <a:p>
            <a:pPr marL="533400" indent="-533400">
              <a:spcBef>
                <a:spcPct val="0"/>
              </a:spcBef>
              <a:buFont typeface="Wingdings 2" pitchFamily="18" charset="2"/>
              <a:buNone/>
              <a:tabLst>
                <a:tab pos="339725" algn="l"/>
              </a:tabLst>
            </a:pPr>
            <a:endParaRPr lang="en-US" sz="2400"/>
          </a:p>
          <a:p>
            <a:pPr marL="533400" indent="-533400">
              <a:spcBef>
                <a:spcPct val="0"/>
              </a:spcBef>
              <a:buSzTx/>
              <a:buFont typeface="Wingdings 2" pitchFamily="18" charset="2"/>
              <a:buAutoNum type="alphaUcPeriod"/>
              <a:tabLst>
                <a:tab pos="339725" algn="l"/>
              </a:tabLst>
            </a:pPr>
            <a:r>
              <a:rPr lang="en-US" sz="2400"/>
              <a:t>When serum glucose is less than 150 </a:t>
            </a:r>
          </a:p>
          <a:p>
            <a:pPr marL="533400" indent="-533400">
              <a:spcBef>
                <a:spcPct val="0"/>
              </a:spcBef>
              <a:buSzTx/>
              <a:buFont typeface="Wingdings 2" pitchFamily="18" charset="2"/>
              <a:buAutoNum type="alphaUcPeriod"/>
              <a:tabLst>
                <a:tab pos="339725" algn="l"/>
              </a:tabLst>
            </a:pPr>
            <a:r>
              <a:rPr lang="en-US" sz="2400"/>
              <a:t>During colder months</a:t>
            </a:r>
            <a:r>
              <a:rPr lang="en-GB" sz="2400"/>
              <a:t> </a:t>
            </a:r>
          </a:p>
          <a:p>
            <a:pPr marL="533400" indent="-533400">
              <a:spcBef>
                <a:spcPct val="0"/>
              </a:spcBef>
              <a:buSzTx/>
              <a:buFont typeface="Wingdings 2" pitchFamily="18" charset="2"/>
              <a:buAutoNum type="alphaUcPeriod"/>
              <a:tabLst>
                <a:tab pos="339725" algn="l"/>
              </a:tabLst>
            </a:pPr>
            <a:r>
              <a:rPr lang="en-US" sz="2400"/>
              <a:t>When ketones are present in the urine</a:t>
            </a:r>
          </a:p>
          <a:p>
            <a:pPr marL="533400" indent="-533400">
              <a:spcBef>
                <a:spcPct val="0"/>
              </a:spcBef>
              <a:buSzTx/>
              <a:buFont typeface="Wingdings 2" pitchFamily="18" charset="2"/>
              <a:buAutoNum type="alphaUcPeriod"/>
              <a:tabLst>
                <a:tab pos="339725" algn="l"/>
              </a:tabLst>
            </a:pPr>
            <a:r>
              <a:rPr lang="en-US" sz="2400"/>
              <a:t>When emotional stressors are high for the patient</a:t>
            </a:r>
            <a:endParaRPr lang="en-GB" sz="24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381000"/>
            <a:ext cx="4572000" cy="646331"/>
          </a:xfrm>
          <a:prstGeom prst="rect">
            <a:avLst/>
          </a:prstGeom>
        </p:spPr>
        <p:txBody>
          <a:bodyPr>
            <a:spAutoFit/>
          </a:bodyPr>
          <a:lstStyle/>
          <a:p>
            <a:r>
              <a:rPr lang="en-US" dirty="0" smtClean="0"/>
              <a:t>http://www.youtube.com/watch?v=qRGQiTbWMxk&amp;feature=related</a:t>
            </a:r>
            <a:endParaRPr lang="en-US" dirty="0"/>
          </a:p>
        </p:txBody>
      </p:sp>
      <p:sp>
        <p:nvSpPr>
          <p:cNvPr id="5" name="Rectangle 4"/>
          <p:cNvSpPr/>
          <p:nvPr/>
        </p:nvSpPr>
        <p:spPr>
          <a:xfrm>
            <a:off x="762000" y="1447800"/>
            <a:ext cx="4572000" cy="646331"/>
          </a:xfrm>
          <a:prstGeom prst="rect">
            <a:avLst/>
          </a:prstGeom>
        </p:spPr>
        <p:txBody>
          <a:bodyPr>
            <a:spAutoFit/>
          </a:bodyPr>
          <a:lstStyle/>
          <a:p>
            <a:r>
              <a:rPr lang="en-US" dirty="0" smtClean="0"/>
              <a:t>http://www.youtube.com/watch?v=OsxaF48HnuI&amp;feature=related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457200"/>
            <a:ext cx="7315200" cy="1066800"/>
          </a:xfrm>
        </p:spPr>
        <p:txBody>
          <a:bodyPr/>
          <a:lstStyle/>
          <a:p>
            <a:r>
              <a:rPr lang="en-US"/>
              <a:t>Absence of Insulin</a:t>
            </a:r>
            <a:r>
              <a:rPr lang="en-US" b="1"/>
              <a:t> </a:t>
            </a:r>
          </a:p>
        </p:txBody>
      </p:sp>
      <p:sp>
        <p:nvSpPr>
          <p:cNvPr id="4099" name="Rectangle 3"/>
          <p:cNvSpPr>
            <a:spLocks noGrp="1" noChangeArrowheads="1"/>
          </p:cNvSpPr>
          <p:nvPr>
            <p:ph type="body" idx="1"/>
          </p:nvPr>
        </p:nvSpPr>
        <p:spPr/>
        <p:txBody>
          <a:bodyPr/>
          <a:lstStyle/>
          <a:p>
            <a:pPr>
              <a:spcBef>
                <a:spcPct val="0"/>
              </a:spcBef>
            </a:pPr>
            <a:r>
              <a:rPr lang="en-US" sz="2400"/>
              <a:t>Hyperglycemia</a:t>
            </a:r>
          </a:p>
          <a:p>
            <a:pPr>
              <a:spcBef>
                <a:spcPct val="0"/>
              </a:spcBef>
            </a:pPr>
            <a:r>
              <a:rPr lang="en-US" sz="2400"/>
              <a:t>Polyuria</a:t>
            </a:r>
          </a:p>
          <a:p>
            <a:pPr>
              <a:spcBef>
                <a:spcPct val="0"/>
              </a:spcBef>
            </a:pPr>
            <a:r>
              <a:rPr lang="en-US" sz="2400"/>
              <a:t>Polydipsia</a:t>
            </a:r>
          </a:p>
          <a:p>
            <a:pPr>
              <a:spcBef>
                <a:spcPct val="0"/>
              </a:spcBef>
            </a:pPr>
            <a:r>
              <a:rPr lang="en-US" sz="2400"/>
              <a:t>Polyphagia</a:t>
            </a:r>
          </a:p>
          <a:p>
            <a:pPr>
              <a:spcBef>
                <a:spcPct val="0"/>
              </a:spcBef>
            </a:pPr>
            <a:r>
              <a:rPr lang="en-US" sz="2400"/>
              <a:t>Ketone bodies</a:t>
            </a:r>
          </a:p>
          <a:p>
            <a:pPr>
              <a:spcBef>
                <a:spcPct val="0"/>
              </a:spcBef>
            </a:pPr>
            <a:r>
              <a:rPr lang="en-US" sz="2400"/>
              <a:t>Hemoconcentration, hypovolemia, hyperviscosity, hypoperfusion, and hypoxia</a:t>
            </a:r>
          </a:p>
          <a:p>
            <a:pPr>
              <a:spcBef>
                <a:spcPct val="0"/>
              </a:spcBef>
            </a:pPr>
            <a:r>
              <a:rPr lang="en-US" sz="2400"/>
              <a:t>Acidosis, Kussmaul respiration</a:t>
            </a:r>
          </a:p>
          <a:p>
            <a:pPr>
              <a:spcBef>
                <a:spcPct val="0"/>
              </a:spcBef>
            </a:pPr>
            <a:r>
              <a:rPr lang="en-US" sz="2400"/>
              <a:t>Hypokalemia, hyperkalemia, or normal serum potassium levels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Acute Complications of Diabetes</a:t>
            </a:r>
          </a:p>
        </p:txBody>
      </p:sp>
      <p:sp>
        <p:nvSpPr>
          <p:cNvPr id="5123" name="Rectangle 3"/>
          <p:cNvSpPr>
            <a:spLocks noGrp="1" noChangeArrowheads="1"/>
          </p:cNvSpPr>
          <p:nvPr>
            <p:ph type="body" idx="1"/>
          </p:nvPr>
        </p:nvSpPr>
        <p:spPr>
          <a:xfrm>
            <a:off x="457200" y="1600200"/>
            <a:ext cx="8562975" cy="4525963"/>
          </a:xfrm>
        </p:spPr>
        <p:txBody>
          <a:bodyPr/>
          <a:lstStyle/>
          <a:p>
            <a:pPr>
              <a:spcBef>
                <a:spcPct val="0"/>
              </a:spcBef>
            </a:pPr>
            <a:r>
              <a:rPr lang="en-US" dirty="0"/>
              <a:t>Diabetic </a:t>
            </a:r>
            <a:r>
              <a:rPr lang="en-US" dirty="0" err="1"/>
              <a:t>ketoacidosis</a:t>
            </a:r>
            <a:r>
              <a:rPr lang="en-US" dirty="0"/>
              <a:t> </a:t>
            </a:r>
          </a:p>
          <a:p>
            <a:pPr>
              <a:spcBef>
                <a:spcPct val="0"/>
              </a:spcBef>
            </a:pPr>
            <a:r>
              <a:rPr lang="en-US" dirty="0"/>
              <a:t>Hyperglycemic-</a:t>
            </a:r>
            <a:r>
              <a:rPr lang="en-US" dirty="0" err="1"/>
              <a:t>hyperosmolar</a:t>
            </a:r>
            <a:r>
              <a:rPr lang="en-US" dirty="0"/>
              <a:t> state (HHS)</a:t>
            </a:r>
          </a:p>
          <a:p>
            <a:pPr>
              <a:spcBef>
                <a:spcPct val="0"/>
              </a:spcBef>
            </a:pPr>
            <a:r>
              <a:rPr lang="en-US" dirty="0"/>
              <a:t>Hypoglycemia from too much insulin or too little glucose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Chronic Complications of Diabetes</a:t>
            </a:r>
            <a:r>
              <a:rPr lang="en-US" b="1"/>
              <a:t> </a:t>
            </a:r>
          </a:p>
        </p:txBody>
      </p:sp>
      <p:sp>
        <p:nvSpPr>
          <p:cNvPr id="6147" name="Rectangle 3"/>
          <p:cNvSpPr>
            <a:spLocks noGrp="1" noChangeArrowheads="1"/>
          </p:cNvSpPr>
          <p:nvPr>
            <p:ph type="body" idx="1"/>
          </p:nvPr>
        </p:nvSpPr>
        <p:spPr/>
        <p:txBody>
          <a:bodyPr/>
          <a:lstStyle/>
          <a:p>
            <a:pPr>
              <a:spcBef>
                <a:spcPct val="0"/>
              </a:spcBef>
            </a:pPr>
            <a:r>
              <a:rPr lang="en-US"/>
              <a:t>Macrovascular and microvascular disease</a:t>
            </a:r>
          </a:p>
          <a:p>
            <a:pPr>
              <a:spcBef>
                <a:spcPct val="0"/>
              </a:spcBef>
            </a:pPr>
            <a:r>
              <a:rPr lang="en-US"/>
              <a:t>Retinopathy (vision problems)</a:t>
            </a:r>
          </a:p>
          <a:p>
            <a:pPr>
              <a:spcBef>
                <a:spcPct val="0"/>
              </a:spcBef>
            </a:pPr>
            <a:r>
              <a:rPr lang="en-US"/>
              <a:t>Nephropathy (kidney dysfunction)</a:t>
            </a:r>
          </a:p>
          <a:p>
            <a:pPr>
              <a:spcBef>
                <a:spcPct val="0"/>
              </a:spcBef>
            </a:pPr>
            <a:r>
              <a:rPr lang="en-US"/>
              <a:t>Neuropathy (nerve dysfunction)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err="1"/>
              <a:t>Macrovascular</a:t>
            </a:r>
            <a:r>
              <a:rPr lang="en-US" dirty="0"/>
              <a:t> Complications </a:t>
            </a:r>
          </a:p>
        </p:txBody>
      </p:sp>
      <p:sp>
        <p:nvSpPr>
          <p:cNvPr id="41987" name="Rectangle 3"/>
          <p:cNvSpPr>
            <a:spLocks noGrp="1" noChangeArrowheads="1"/>
          </p:cNvSpPr>
          <p:nvPr>
            <p:ph type="body" idx="1"/>
          </p:nvPr>
        </p:nvSpPr>
        <p:spPr>
          <a:xfrm>
            <a:off x="2693988" y="1600201"/>
            <a:ext cx="6326187" cy="990600"/>
          </a:xfrm>
        </p:spPr>
        <p:txBody>
          <a:bodyPr/>
          <a:lstStyle/>
          <a:p>
            <a:pPr>
              <a:spcBef>
                <a:spcPct val="0"/>
              </a:spcBef>
            </a:pPr>
            <a:r>
              <a:rPr lang="en-US" b="1" i="1" u="sng" dirty="0"/>
              <a:t>Cardiovascular disease</a:t>
            </a:r>
          </a:p>
          <a:p>
            <a:pPr>
              <a:spcBef>
                <a:spcPct val="0"/>
              </a:spcBef>
            </a:pPr>
            <a:r>
              <a:rPr lang="en-US" b="1" i="1" u="sng" dirty="0" err="1"/>
              <a:t>Cerebrovascular</a:t>
            </a:r>
            <a:r>
              <a:rPr lang="en-US" b="1" i="1" u="sng" dirty="0"/>
              <a:t> disease</a:t>
            </a:r>
          </a:p>
        </p:txBody>
      </p:sp>
      <p:sp>
        <p:nvSpPr>
          <p:cNvPr id="4" name="Rectangle 3"/>
          <p:cNvSpPr/>
          <p:nvPr/>
        </p:nvSpPr>
        <p:spPr>
          <a:xfrm>
            <a:off x="2819400" y="3352800"/>
            <a:ext cx="5943600" cy="1569660"/>
          </a:xfrm>
          <a:prstGeom prst="rect">
            <a:avLst/>
          </a:prstGeom>
        </p:spPr>
        <p:txBody>
          <a:bodyPr wrap="square">
            <a:spAutoFit/>
          </a:bodyPr>
          <a:lstStyle/>
          <a:p>
            <a:r>
              <a:rPr lang="en-US" sz="2400" b="1" i="1" u="sng" dirty="0" smtClean="0"/>
              <a:t>Eye and vision complications</a:t>
            </a:r>
          </a:p>
          <a:p>
            <a:r>
              <a:rPr lang="en-US" sz="2400" b="1" i="1" u="sng" dirty="0" smtClean="0"/>
              <a:t>Diabetic neuropathy</a:t>
            </a:r>
          </a:p>
          <a:p>
            <a:r>
              <a:rPr lang="en-US" sz="2400" b="1" i="1" u="sng" dirty="0" smtClean="0"/>
              <a:t>Diabetic nephropathy</a:t>
            </a:r>
          </a:p>
          <a:p>
            <a:r>
              <a:rPr lang="en-US" sz="2400" b="1" i="1" u="sng" dirty="0" smtClean="0"/>
              <a:t>Male erectile dysfunction</a:t>
            </a:r>
            <a:endParaRPr lang="en-US" sz="2400" b="1" i="1" u="sng" dirty="0"/>
          </a:p>
        </p:txBody>
      </p:sp>
      <p:sp>
        <p:nvSpPr>
          <p:cNvPr id="5" name="Rectangle 4"/>
          <p:cNvSpPr/>
          <p:nvPr/>
        </p:nvSpPr>
        <p:spPr>
          <a:xfrm>
            <a:off x="2667000" y="2667000"/>
            <a:ext cx="5514651" cy="584775"/>
          </a:xfrm>
          <a:prstGeom prst="rect">
            <a:avLst/>
          </a:prstGeom>
        </p:spPr>
        <p:txBody>
          <a:bodyPr wrap="none">
            <a:spAutoFit/>
          </a:bodyPr>
          <a:lstStyle/>
          <a:p>
            <a:r>
              <a:rPr lang="en-US" sz="3200" dirty="0" err="1" smtClean="0"/>
              <a:t>Microvascular</a:t>
            </a:r>
            <a:r>
              <a:rPr lang="en-US" sz="3200" dirty="0" smtClean="0"/>
              <a:t> Complications </a:t>
            </a:r>
            <a:endParaRPr lang="en-US" sz="3200" dirty="0"/>
          </a:p>
        </p:txBody>
      </p:sp>
      <p:sp>
        <p:nvSpPr>
          <p:cNvPr id="6" name="TextBox 5"/>
          <p:cNvSpPr txBox="1"/>
          <p:nvPr/>
        </p:nvSpPr>
        <p:spPr>
          <a:xfrm>
            <a:off x="1600200" y="5334000"/>
            <a:ext cx="7391400" cy="1077218"/>
          </a:xfrm>
          <a:prstGeom prst="rect">
            <a:avLst/>
          </a:prstGeom>
          <a:noFill/>
        </p:spPr>
        <p:txBody>
          <a:bodyPr wrap="square" rtlCol="0">
            <a:spAutoFit/>
          </a:bodyPr>
          <a:lstStyle/>
          <a:p>
            <a:r>
              <a:rPr lang="en-US" sz="3200" b="1" i="1" u="sng" dirty="0" smtClean="0"/>
              <a:t>To delay the onset of these illnesses, CONTROL HYPERGLYCEMIA</a:t>
            </a:r>
            <a:endParaRPr lang="en-US" sz="3200" b="1" i="1"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28600" y="274638"/>
            <a:ext cx="8791575" cy="1143000"/>
          </a:xfrm>
        </p:spPr>
        <p:txBody>
          <a:bodyPr/>
          <a:lstStyle/>
          <a:p>
            <a:r>
              <a:rPr lang="en-US" dirty="0"/>
              <a:t>Health Promotion and Maintenance</a:t>
            </a:r>
          </a:p>
        </p:txBody>
      </p:sp>
      <p:sp>
        <p:nvSpPr>
          <p:cNvPr id="45059" name="Rectangle 3"/>
          <p:cNvSpPr>
            <a:spLocks noGrp="1" noChangeArrowheads="1"/>
          </p:cNvSpPr>
          <p:nvPr>
            <p:ph type="body" idx="1"/>
          </p:nvPr>
        </p:nvSpPr>
        <p:spPr/>
        <p:txBody>
          <a:bodyPr/>
          <a:lstStyle/>
          <a:p>
            <a:pPr>
              <a:spcBef>
                <a:spcPct val="0"/>
              </a:spcBef>
            </a:pPr>
            <a:r>
              <a:rPr lang="en-US" b="1" i="1" u="sng" dirty="0"/>
              <a:t>Control of diabetes and its complications is a major focus for health promotion activities</a:t>
            </a:r>
            <a:r>
              <a:rPr lang="en-US" b="1" i="1" u="sng" dirty="0" smtClean="0"/>
              <a:t>.</a:t>
            </a:r>
          </a:p>
          <a:p>
            <a:pPr>
              <a:spcBef>
                <a:spcPct val="0"/>
              </a:spcBef>
            </a:pPr>
            <a:r>
              <a:rPr lang="en-US" b="1" i="1" u="sng" dirty="0" smtClean="0"/>
              <a:t>Patients get anxious when d/c from hospital and may forget what to do when they are not feeling well. They may call the hospital and ask what to do. Know the signs and symptoms of Hypo </a:t>
            </a:r>
            <a:r>
              <a:rPr lang="en-US" b="1" i="1" u="sng" dirty="0" err="1" smtClean="0"/>
              <a:t>vs</a:t>
            </a:r>
            <a:r>
              <a:rPr lang="en-US" b="1" i="1" u="sng" dirty="0" smtClean="0"/>
              <a:t> hyper </a:t>
            </a:r>
            <a:r>
              <a:rPr lang="en-US" b="1" i="1" u="sng" dirty="0" err="1" smtClean="0"/>
              <a:t>glycemia</a:t>
            </a:r>
            <a:r>
              <a:rPr lang="en-US" b="1" i="1" u="sng" dirty="0" smtClean="0"/>
              <a:t> and whether or not to tell the patient to take their insulin or not</a:t>
            </a:r>
            <a:endParaRPr lang="en-US" b="1" i="1"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152400"/>
            <a:ext cx="6316662" cy="715962"/>
          </a:xfrm>
        </p:spPr>
        <p:txBody>
          <a:bodyPr/>
          <a:lstStyle/>
          <a:p>
            <a:r>
              <a:rPr lang="en-US" dirty="0"/>
              <a:t>Assessment</a:t>
            </a:r>
            <a:r>
              <a:rPr lang="en-US" b="1" dirty="0"/>
              <a:t> </a:t>
            </a:r>
          </a:p>
        </p:txBody>
      </p:sp>
      <p:sp>
        <p:nvSpPr>
          <p:cNvPr id="7171" name="Rectangle 3"/>
          <p:cNvSpPr>
            <a:spLocks noGrp="1" noChangeArrowheads="1"/>
          </p:cNvSpPr>
          <p:nvPr>
            <p:ph type="body" idx="1"/>
          </p:nvPr>
        </p:nvSpPr>
        <p:spPr>
          <a:xfrm>
            <a:off x="1524000" y="990600"/>
            <a:ext cx="7315200" cy="5486400"/>
          </a:xfrm>
        </p:spPr>
        <p:txBody>
          <a:bodyPr/>
          <a:lstStyle/>
          <a:p>
            <a:pPr>
              <a:spcBef>
                <a:spcPct val="0"/>
              </a:spcBef>
            </a:pPr>
            <a:r>
              <a:rPr lang="en-US" b="1" i="1" u="sng" dirty="0" smtClean="0"/>
              <a:t>History: Screening people look at family history for ANY TYPE of Diabetes. People have a greater susceptibility for developing the disease if in family.</a:t>
            </a:r>
            <a:endParaRPr lang="en-US" b="1" i="1" u="sng" dirty="0"/>
          </a:p>
          <a:p>
            <a:pPr>
              <a:spcBef>
                <a:spcPct val="0"/>
              </a:spcBef>
            </a:pPr>
            <a:r>
              <a:rPr lang="en-US" dirty="0"/>
              <a:t>Blood tests:</a:t>
            </a:r>
          </a:p>
          <a:p>
            <a:pPr lvl="1">
              <a:spcBef>
                <a:spcPct val="0"/>
              </a:spcBef>
            </a:pPr>
            <a:r>
              <a:rPr lang="en-US" dirty="0"/>
              <a:t>Fasting plasma glucose (FPG)</a:t>
            </a:r>
          </a:p>
          <a:p>
            <a:pPr lvl="1">
              <a:spcBef>
                <a:spcPct val="0"/>
              </a:spcBef>
            </a:pPr>
            <a:r>
              <a:rPr lang="en-US" dirty="0"/>
              <a:t>Oral glucose tolerance test (OGTT)</a:t>
            </a:r>
          </a:p>
          <a:p>
            <a:pPr lvl="1">
              <a:spcBef>
                <a:spcPct val="0"/>
              </a:spcBef>
            </a:pPr>
            <a:r>
              <a:rPr lang="en-US" dirty="0"/>
              <a:t>Other blood tests for diabetes</a:t>
            </a:r>
          </a:p>
          <a:p>
            <a:pPr lvl="1">
              <a:spcBef>
                <a:spcPct val="0"/>
              </a:spcBef>
            </a:pPr>
            <a:r>
              <a:rPr lang="en-US" dirty="0"/>
              <a:t>Screening for diabetes</a:t>
            </a:r>
          </a:p>
          <a:p>
            <a:pPr lvl="1">
              <a:spcBef>
                <a:spcPct val="0"/>
              </a:spcBef>
            </a:pPr>
            <a:r>
              <a:rPr lang="en-US" b="1" i="1" u="sng" dirty="0"/>
              <a:t>Ongoing assessment</a:t>
            </a:r>
            <a:r>
              <a:rPr lang="en-US" b="1" i="1" u="sng" dirty="0">
                <a:cs typeface="Arial" charset="0"/>
              </a:rPr>
              <a:t>—</a:t>
            </a:r>
            <a:r>
              <a:rPr lang="en-US" b="1" i="1" u="sng" dirty="0" err="1"/>
              <a:t>glycosylated</a:t>
            </a:r>
            <a:r>
              <a:rPr lang="en-US" b="1" i="1" u="sng" dirty="0"/>
              <a:t> hemoglobin </a:t>
            </a:r>
            <a:r>
              <a:rPr lang="en-US" b="1" i="1" u="sng" dirty="0" smtClean="0"/>
              <a:t>assays of 9%, </a:t>
            </a:r>
            <a:r>
              <a:rPr lang="en-US" b="1" i="1" u="sng" dirty="0" err="1"/>
              <a:t>gluycosylated</a:t>
            </a:r>
            <a:r>
              <a:rPr lang="en-US" b="1" i="1" u="sng" dirty="0"/>
              <a:t> serum proteins and albumin, urine tests, tests for renal function</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med_0660_slide">
  <a:themeElements>
    <a:clrScheme name="Office Theme 2">
      <a:dk1>
        <a:srgbClr val="000000"/>
      </a:dk1>
      <a:lt1>
        <a:srgbClr val="99FFCC"/>
      </a:lt1>
      <a:dk2>
        <a:srgbClr val="000000"/>
      </a:dk2>
      <a:lt2>
        <a:srgbClr val="CCCCCC"/>
      </a:lt2>
      <a:accent1>
        <a:srgbClr val="337306"/>
      </a:accent1>
      <a:accent2>
        <a:srgbClr val="0B576E"/>
      </a:accent2>
      <a:accent3>
        <a:srgbClr val="CAFFE2"/>
      </a:accent3>
      <a:accent4>
        <a:srgbClr val="000000"/>
      </a:accent4>
      <a:accent5>
        <a:srgbClr val="ADBCAA"/>
      </a:accent5>
      <a:accent6>
        <a:srgbClr val="094E63"/>
      </a:accent6>
      <a:hlink>
        <a:srgbClr val="00592D"/>
      </a:hlink>
      <a:folHlink>
        <a:srgbClr val="413B6B"/>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99FFCC"/>
        </a:lt1>
        <a:dk2>
          <a:srgbClr val="000000"/>
        </a:dk2>
        <a:lt2>
          <a:srgbClr val="CCCCCC"/>
        </a:lt2>
        <a:accent1>
          <a:srgbClr val="008040"/>
        </a:accent1>
        <a:accent2>
          <a:srgbClr val="00734C"/>
        </a:accent2>
        <a:accent3>
          <a:srgbClr val="CAFFE2"/>
        </a:accent3>
        <a:accent4>
          <a:srgbClr val="000000"/>
        </a:accent4>
        <a:accent5>
          <a:srgbClr val="AAC0AF"/>
        </a:accent5>
        <a:accent6>
          <a:srgbClr val="006844"/>
        </a:accent6>
        <a:hlink>
          <a:srgbClr val="006633"/>
        </a:hlink>
        <a:folHlink>
          <a:srgbClr val="00593B"/>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99FFCC"/>
        </a:lt1>
        <a:dk2>
          <a:srgbClr val="000000"/>
        </a:dk2>
        <a:lt2>
          <a:srgbClr val="CCCCCC"/>
        </a:lt2>
        <a:accent1>
          <a:srgbClr val="337306"/>
        </a:accent1>
        <a:accent2>
          <a:srgbClr val="0B576E"/>
        </a:accent2>
        <a:accent3>
          <a:srgbClr val="CAFFE2"/>
        </a:accent3>
        <a:accent4>
          <a:srgbClr val="000000"/>
        </a:accent4>
        <a:accent5>
          <a:srgbClr val="ADBCAA"/>
        </a:accent5>
        <a:accent6>
          <a:srgbClr val="094E63"/>
        </a:accent6>
        <a:hlink>
          <a:srgbClr val="00592D"/>
        </a:hlink>
        <a:folHlink>
          <a:srgbClr val="413B6B"/>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99FFCC"/>
        </a:lt1>
        <a:dk2>
          <a:srgbClr val="000000"/>
        </a:dk2>
        <a:lt2>
          <a:srgbClr val="CCCCCC"/>
        </a:lt2>
        <a:accent1>
          <a:srgbClr val="944700"/>
        </a:accent1>
        <a:accent2>
          <a:srgbClr val="006633"/>
        </a:accent2>
        <a:accent3>
          <a:srgbClr val="CAFFE2"/>
        </a:accent3>
        <a:accent4>
          <a:srgbClr val="000000"/>
        </a:accent4>
        <a:accent5>
          <a:srgbClr val="C8B1AA"/>
        </a:accent5>
        <a:accent6>
          <a:srgbClr val="005C2D"/>
        </a:accent6>
        <a:hlink>
          <a:srgbClr val="732235"/>
        </a:hlink>
        <a:folHlink>
          <a:srgbClr val="5A1B6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99FFCC"/>
        </a:lt1>
        <a:dk2>
          <a:srgbClr val="000000"/>
        </a:dk2>
        <a:lt2>
          <a:srgbClr val="CCCCCC"/>
        </a:lt2>
        <a:accent1>
          <a:srgbClr val="736500"/>
        </a:accent1>
        <a:accent2>
          <a:srgbClr val="8C3A2A"/>
        </a:accent2>
        <a:accent3>
          <a:srgbClr val="CAFFE2"/>
        </a:accent3>
        <a:accent4>
          <a:srgbClr val="000000"/>
        </a:accent4>
        <a:accent5>
          <a:srgbClr val="BCB8AA"/>
        </a:accent5>
        <a:accent6>
          <a:srgbClr val="7E3425"/>
        </a:accent6>
        <a:hlink>
          <a:srgbClr val="4D317A"/>
        </a:hlink>
        <a:folHlink>
          <a:srgbClr val="04592E"/>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008040"/>
        </a:accent1>
        <a:accent2>
          <a:srgbClr val="00734C"/>
        </a:accent2>
        <a:accent3>
          <a:srgbClr val="FFFFFF"/>
        </a:accent3>
        <a:accent4>
          <a:srgbClr val="000000"/>
        </a:accent4>
        <a:accent5>
          <a:srgbClr val="AAC0AF"/>
        </a:accent5>
        <a:accent6>
          <a:srgbClr val="006844"/>
        </a:accent6>
        <a:hlink>
          <a:srgbClr val="006633"/>
        </a:hlink>
        <a:folHlink>
          <a:srgbClr val="00593B"/>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337306"/>
        </a:accent1>
        <a:accent2>
          <a:srgbClr val="0B576E"/>
        </a:accent2>
        <a:accent3>
          <a:srgbClr val="FFFFFF"/>
        </a:accent3>
        <a:accent4>
          <a:srgbClr val="000000"/>
        </a:accent4>
        <a:accent5>
          <a:srgbClr val="ADBCAA"/>
        </a:accent5>
        <a:accent6>
          <a:srgbClr val="094E63"/>
        </a:accent6>
        <a:hlink>
          <a:srgbClr val="00592D"/>
        </a:hlink>
        <a:folHlink>
          <a:srgbClr val="413B6B"/>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944700"/>
        </a:accent1>
        <a:accent2>
          <a:srgbClr val="006633"/>
        </a:accent2>
        <a:accent3>
          <a:srgbClr val="FFFFFF"/>
        </a:accent3>
        <a:accent4>
          <a:srgbClr val="000000"/>
        </a:accent4>
        <a:accent5>
          <a:srgbClr val="C8B1AA"/>
        </a:accent5>
        <a:accent6>
          <a:srgbClr val="005C2D"/>
        </a:accent6>
        <a:hlink>
          <a:srgbClr val="732235"/>
        </a:hlink>
        <a:folHlink>
          <a:srgbClr val="5A1B61"/>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736500"/>
        </a:accent1>
        <a:accent2>
          <a:srgbClr val="8C3A2A"/>
        </a:accent2>
        <a:accent3>
          <a:srgbClr val="FFFFFF"/>
        </a:accent3>
        <a:accent4>
          <a:srgbClr val="000000"/>
        </a:accent4>
        <a:accent5>
          <a:srgbClr val="BCB8AA"/>
        </a:accent5>
        <a:accent6>
          <a:srgbClr val="7E3425"/>
        </a:accent6>
        <a:hlink>
          <a:srgbClr val="4D317A"/>
        </a:hlink>
        <a:folHlink>
          <a:srgbClr val="04592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99FFCC"/>
      </a:lt1>
      <a:dk2>
        <a:srgbClr val="000000"/>
      </a:dk2>
      <a:lt2>
        <a:srgbClr val="CCCCCC"/>
      </a:lt2>
      <a:accent1>
        <a:srgbClr val="337306"/>
      </a:accent1>
      <a:accent2>
        <a:srgbClr val="0B576E"/>
      </a:accent2>
      <a:accent3>
        <a:srgbClr val="CAFFE2"/>
      </a:accent3>
      <a:accent4>
        <a:srgbClr val="000000"/>
      </a:accent4>
      <a:accent5>
        <a:srgbClr val="ADBCAA"/>
      </a:accent5>
      <a:accent6>
        <a:srgbClr val="094E63"/>
      </a:accent6>
      <a:hlink>
        <a:srgbClr val="00592D"/>
      </a:hlink>
      <a:folHlink>
        <a:srgbClr val="413B6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99FFCC"/>
        </a:lt1>
        <a:dk2>
          <a:srgbClr val="000000"/>
        </a:dk2>
        <a:lt2>
          <a:srgbClr val="CCCCCC"/>
        </a:lt2>
        <a:accent1>
          <a:srgbClr val="008040"/>
        </a:accent1>
        <a:accent2>
          <a:srgbClr val="00734C"/>
        </a:accent2>
        <a:accent3>
          <a:srgbClr val="CAFFE2"/>
        </a:accent3>
        <a:accent4>
          <a:srgbClr val="000000"/>
        </a:accent4>
        <a:accent5>
          <a:srgbClr val="AAC0AF"/>
        </a:accent5>
        <a:accent6>
          <a:srgbClr val="006844"/>
        </a:accent6>
        <a:hlink>
          <a:srgbClr val="006633"/>
        </a:hlink>
        <a:folHlink>
          <a:srgbClr val="00593B"/>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99FFCC"/>
        </a:lt1>
        <a:dk2>
          <a:srgbClr val="000000"/>
        </a:dk2>
        <a:lt2>
          <a:srgbClr val="CCCCCC"/>
        </a:lt2>
        <a:accent1>
          <a:srgbClr val="337306"/>
        </a:accent1>
        <a:accent2>
          <a:srgbClr val="0B576E"/>
        </a:accent2>
        <a:accent3>
          <a:srgbClr val="CAFFE2"/>
        </a:accent3>
        <a:accent4>
          <a:srgbClr val="000000"/>
        </a:accent4>
        <a:accent5>
          <a:srgbClr val="ADBCAA"/>
        </a:accent5>
        <a:accent6>
          <a:srgbClr val="094E63"/>
        </a:accent6>
        <a:hlink>
          <a:srgbClr val="00592D"/>
        </a:hlink>
        <a:folHlink>
          <a:srgbClr val="413B6B"/>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99FFCC"/>
        </a:lt1>
        <a:dk2>
          <a:srgbClr val="000000"/>
        </a:dk2>
        <a:lt2>
          <a:srgbClr val="CCCCCC"/>
        </a:lt2>
        <a:accent1>
          <a:srgbClr val="944700"/>
        </a:accent1>
        <a:accent2>
          <a:srgbClr val="006633"/>
        </a:accent2>
        <a:accent3>
          <a:srgbClr val="CAFFE2"/>
        </a:accent3>
        <a:accent4>
          <a:srgbClr val="000000"/>
        </a:accent4>
        <a:accent5>
          <a:srgbClr val="C8B1AA"/>
        </a:accent5>
        <a:accent6>
          <a:srgbClr val="005C2D"/>
        </a:accent6>
        <a:hlink>
          <a:srgbClr val="732235"/>
        </a:hlink>
        <a:folHlink>
          <a:srgbClr val="5A1B61"/>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99FFCC"/>
        </a:lt1>
        <a:dk2>
          <a:srgbClr val="000000"/>
        </a:dk2>
        <a:lt2>
          <a:srgbClr val="CCCCCC"/>
        </a:lt2>
        <a:accent1>
          <a:srgbClr val="736500"/>
        </a:accent1>
        <a:accent2>
          <a:srgbClr val="8C3A2A"/>
        </a:accent2>
        <a:accent3>
          <a:srgbClr val="CAFFE2"/>
        </a:accent3>
        <a:accent4>
          <a:srgbClr val="000000"/>
        </a:accent4>
        <a:accent5>
          <a:srgbClr val="BCB8AA"/>
        </a:accent5>
        <a:accent6>
          <a:srgbClr val="7E3425"/>
        </a:accent6>
        <a:hlink>
          <a:srgbClr val="4D317A"/>
        </a:hlink>
        <a:folHlink>
          <a:srgbClr val="04592E"/>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008040"/>
        </a:accent1>
        <a:accent2>
          <a:srgbClr val="00734C"/>
        </a:accent2>
        <a:accent3>
          <a:srgbClr val="FFFFFF"/>
        </a:accent3>
        <a:accent4>
          <a:srgbClr val="000000"/>
        </a:accent4>
        <a:accent5>
          <a:srgbClr val="AAC0AF"/>
        </a:accent5>
        <a:accent6>
          <a:srgbClr val="006844"/>
        </a:accent6>
        <a:hlink>
          <a:srgbClr val="006633"/>
        </a:hlink>
        <a:folHlink>
          <a:srgbClr val="00593B"/>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337306"/>
        </a:accent1>
        <a:accent2>
          <a:srgbClr val="0B576E"/>
        </a:accent2>
        <a:accent3>
          <a:srgbClr val="FFFFFF"/>
        </a:accent3>
        <a:accent4>
          <a:srgbClr val="000000"/>
        </a:accent4>
        <a:accent5>
          <a:srgbClr val="ADBCAA"/>
        </a:accent5>
        <a:accent6>
          <a:srgbClr val="094E63"/>
        </a:accent6>
        <a:hlink>
          <a:srgbClr val="00592D"/>
        </a:hlink>
        <a:folHlink>
          <a:srgbClr val="413B6B"/>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944700"/>
        </a:accent1>
        <a:accent2>
          <a:srgbClr val="006633"/>
        </a:accent2>
        <a:accent3>
          <a:srgbClr val="FFFFFF"/>
        </a:accent3>
        <a:accent4>
          <a:srgbClr val="000000"/>
        </a:accent4>
        <a:accent5>
          <a:srgbClr val="C8B1AA"/>
        </a:accent5>
        <a:accent6>
          <a:srgbClr val="005C2D"/>
        </a:accent6>
        <a:hlink>
          <a:srgbClr val="732235"/>
        </a:hlink>
        <a:folHlink>
          <a:srgbClr val="5A1B61"/>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736500"/>
        </a:accent1>
        <a:accent2>
          <a:srgbClr val="8C3A2A"/>
        </a:accent2>
        <a:accent3>
          <a:srgbClr val="FFFFFF"/>
        </a:accent3>
        <a:accent4>
          <a:srgbClr val="000000"/>
        </a:accent4>
        <a:accent5>
          <a:srgbClr val="BCB8AA"/>
        </a:accent5>
        <a:accent6>
          <a:srgbClr val="7E3425"/>
        </a:accent6>
        <a:hlink>
          <a:srgbClr val="4D317A"/>
        </a:hlink>
        <a:folHlink>
          <a:srgbClr val="04592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med_0660_slide</Template>
  <TotalTime>476</TotalTime>
  <Words>1891</Words>
  <Application>Microsoft Office PowerPoint</Application>
  <PresentationFormat>On-screen Show (4:3)</PresentationFormat>
  <Paragraphs>260</Paragraphs>
  <Slides>39</Slides>
  <Notes>12</Notes>
  <HiddenSlides>0</HiddenSlides>
  <MMClips>0</MMClip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med_0660_slide</vt:lpstr>
      <vt:lpstr>1_Default Design</vt:lpstr>
      <vt:lpstr>Chapter 67</vt:lpstr>
      <vt:lpstr>Insulin Physiology</vt:lpstr>
      <vt:lpstr>Types of Diabetes</vt:lpstr>
      <vt:lpstr>Absence of Insulin </vt:lpstr>
      <vt:lpstr>Acute Complications of Diabetes</vt:lpstr>
      <vt:lpstr>Chronic Complications of Diabetes </vt:lpstr>
      <vt:lpstr>Macrovascular Complications </vt:lpstr>
      <vt:lpstr>Health Promotion and Maintenance</vt:lpstr>
      <vt:lpstr>Assessment </vt:lpstr>
      <vt:lpstr>Drug Therapy</vt:lpstr>
      <vt:lpstr>Insulin Therapy </vt:lpstr>
      <vt:lpstr>Complications of Insulin Therapy</vt:lpstr>
      <vt:lpstr>Complications of Insulin Therapy</vt:lpstr>
      <vt:lpstr>Alternative Methods of Insulin Administration</vt:lpstr>
      <vt:lpstr>Patient Education</vt:lpstr>
      <vt:lpstr>Principles of Nutrition in Diabetes </vt:lpstr>
      <vt:lpstr>Meal Planning Strategies </vt:lpstr>
      <vt:lpstr>Hyperinsulinemia </vt:lpstr>
      <vt:lpstr>Exercise Therapy </vt:lpstr>
      <vt:lpstr>Surgical Management</vt:lpstr>
      <vt:lpstr>Proper Foot Care</vt:lpstr>
      <vt:lpstr>Hammertoe </vt:lpstr>
      <vt:lpstr>Testing Sensation </vt:lpstr>
      <vt:lpstr>Wound Care</vt:lpstr>
      <vt:lpstr>Chronic Pain </vt:lpstr>
      <vt:lpstr>Risk for Injury Related to Disturbed Sensory Perception: Visual</vt:lpstr>
      <vt:lpstr>Ineffective Tissue Perfusion: Renal</vt:lpstr>
      <vt:lpstr>Potential for Hypoglycemia</vt:lpstr>
      <vt:lpstr>Diabetic Ketoacidosis</vt:lpstr>
      <vt:lpstr>Potential for Diabetic Ketoacidosis</vt:lpstr>
      <vt:lpstr>Potential for Hyperglycemic-Hyperosmolar Nonketotic Syndrome (HHNS)</vt:lpstr>
      <vt:lpstr>Community-Based Care</vt:lpstr>
      <vt:lpstr>Chapter 67</vt:lpstr>
      <vt:lpstr>Question 1</vt:lpstr>
      <vt:lpstr>Question 2</vt:lpstr>
      <vt:lpstr>Question 3</vt:lpstr>
      <vt:lpstr>Question 4</vt:lpstr>
      <vt:lpstr>Question 5</vt:lpstr>
      <vt:lpstr>Slide 39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67</dc:title>
  <dc:creator>user</dc:creator>
  <cp:lastModifiedBy>13202364</cp:lastModifiedBy>
  <cp:revision>27</cp:revision>
  <dcterms:created xsi:type="dcterms:W3CDTF">2011-11-06T21:30:12Z</dcterms:created>
  <dcterms:modified xsi:type="dcterms:W3CDTF">2011-11-09T16:40:48Z</dcterms:modified>
</cp:coreProperties>
</file>